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61" r:id="rId2"/>
    <p:sldId id="379" r:id="rId3"/>
    <p:sldId id="380" r:id="rId4"/>
    <p:sldId id="378" r:id="rId5"/>
    <p:sldId id="381" r:id="rId6"/>
    <p:sldId id="366" r:id="rId7"/>
    <p:sldId id="382" r:id="rId8"/>
    <p:sldId id="383" r:id="rId9"/>
    <p:sldId id="384" r:id="rId10"/>
    <p:sldId id="385" r:id="rId11"/>
    <p:sldId id="391" r:id="rId12"/>
    <p:sldId id="367" r:id="rId13"/>
    <p:sldId id="420" r:id="rId14"/>
    <p:sldId id="409" r:id="rId15"/>
    <p:sldId id="364" r:id="rId16"/>
    <p:sldId id="374" r:id="rId17"/>
    <p:sldId id="375" r:id="rId18"/>
    <p:sldId id="376" r:id="rId19"/>
    <p:sldId id="377" r:id="rId20"/>
    <p:sldId id="387" r:id="rId21"/>
    <p:sldId id="386" r:id="rId22"/>
    <p:sldId id="390" r:id="rId23"/>
    <p:sldId id="408" r:id="rId24"/>
    <p:sldId id="415" r:id="rId25"/>
    <p:sldId id="416" r:id="rId26"/>
    <p:sldId id="414" r:id="rId27"/>
    <p:sldId id="404" r:id="rId28"/>
    <p:sldId id="421" r:id="rId29"/>
    <p:sldId id="405" r:id="rId30"/>
    <p:sldId id="406" r:id="rId31"/>
    <p:sldId id="407" r:id="rId32"/>
    <p:sldId id="417" r:id="rId33"/>
    <p:sldId id="418" r:id="rId34"/>
    <p:sldId id="419" r:id="rId35"/>
    <p:sldId id="392" r:id="rId36"/>
    <p:sldId id="396" r:id="rId37"/>
    <p:sldId id="399" r:id="rId3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Világos stílus 1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um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3_dokumentum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</a:t>
            </a:r>
            <a:r>
              <a:rPr lang="hu-HU" smtClean="0">
                <a:latin typeface="Arial" charset="0"/>
              </a:rPr>
              <a:t>pénzpiac</a:t>
            </a:r>
          </a:p>
        </p:txBody>
      </p:sp>
      <p:sp>
        <p:nvSpPr>
          <p:cNvPr id="13314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898989"/>
                </a:solidFill>
                <a:latin typeface="Arial" charset="0"/>
              </a:rPr>
              <a:t>Pénzkínálat a modern hitelpénzrendszerben</a:t>
            </a:r>
          </a:p>
        </p:txBody>
      </p:sp>
    </p:spTree>
    <p:extLst>
      <p:ext uri="{BB962C8B-B14F-4D97-AF65-F5344CB8AC3E}">
        <p14:creationId xmlns:p14="http://schemas.microsoft.com/office/powerpoint/2010/main" val="3454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76912"/>
            <a:ext cx="8229600" cy="510036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Ha fizetési forgalom </a:t>
            </a:r>
            <a:r>
              <a:rPr lang="hu-HU" altLang="hu-HU" sz="2400" b="1" dirty="0" smtClean="0"/>
              <a:t>olyan ügyfelek között jön létre, akiknek a bankszámlája két különböző banknál van</a:t>
            </a:r>
            <a:r>
              <a:rPr lang="hu-HU" altLang="hu-HU" sz="2400" dirty="0" smtClean="0"/>
              <a:t>, a jegybank közreműködése szükséges.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 smtClean="0"/>
              <a:t>Az egyik kereskedelmi bank pénze egy másik kereskedelmi bank pénzére csak a jegybankpénz közvetítésével váltható át.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kereskedelmi bankok ilyen célú jegybanki betéteit nevezzük </a:t>
            </a:r>
            <a:r>
              <a:rPr lang="hu-HU" altLang="hu-HU" sz="2400" b="1" dirty="0" smtClean="0"/>
              <a:t>jegybanki tartaléknak, </a:t>
            </a:r>
            <a:r>
              <a:rPr lang="hu-HU" altLang="hu-HU" sz="2400" dirty="0" smtClean="0"/>
              <a:t>a </a:t>
            </a:r>
            <a:r>
              <a:rPr lang="hu-HU" altLang="hu-HU" sz="2400" b="1" dirty="0" smtClean="0"/>
              <a:t>kereskedelmi bankoknál elhelyezett betétekhez viszonyított arányát pedig tartalékrátának</a:t>
            </a:r>
            <a:r>
              <a:rPr lang="hu-HU" altLang="hu-HU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kereskedelmi bankok a pénzforgalom zavartalan lebonyolításához szükséges jegybankpénzhez kétféle módon juthatnak hozzá: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 smtClean="0"/>
              <a:t>Az ügyfelek jegybankpénzben helyeznek el náluk betétet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 smtClean="0"/>
              <a:t>Hitelt kérnek a jegybanktól.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noFill/>
        </p:spPr>
        <p:txBody>
          <a:bodyPr/>
          <a:lstStyle/>
          <a:p>
            <a:pPr eaLnBrk="1" hangingPunct="1"/>
            <a:r>
              <a:rPr lang="hu-HU" altLang="hu-HU" sz="2800" b="1" smtClean="0"/>
              <a:t>Pénzforgalom a modern hitelpénz rendszerben</a:t>
            </a:r>
          </a:p>
        </p:txBody>
      </p:sp>
    </p:spTree>
    <p:extLst>
      <p:ext uri="{BB962C8B-B14F-4D97-AF65-F5344CB8AC3E}">
        <p14:creationId xmlns:p14="http://schemas.microsoft.com/office/powerpoint/2010/main" val="19205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" y="332656"/>
            <a:ext cx="906644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9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77875"/>
          </a:xfrm>
        </p:spPr>
        <p:txBody>
          <a:bodyPr/>
          <a:lstStyle/>
          <a:p>
            <a:r>
              <a:rPr lang="hu-HU" sz="3200" dirty="0" err="1" smtClean="0"/>
              <a:t>Pénzaggregátumok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(</a:t>
            </a:r>
            <a:r>
              <a:rPr lang="hu-HU" sz="3200" dirty="0" smtClean="0">
                <a:solidFill>
                  <a:srgbClr val="FF0000"/>
                </a:solidFill>
              </a:rPr>
              <a:t>Pirossal a tankönyvi jelölés)</a:t>
            </a:r>
          </a:p>
        </p:txBody>
      </p:sp>
      <p:sp>
        <p:nvSpPr>
          <p:cNvPr id="55298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000625"/>
          </a:xfrm>
        </p:spPr>
        <p:txBody>
          <a:bodyPr/>
          <a:lstStyle/>
          <a:p>
            <a:r>
              <a:rPr lang="hu-HU" dirty="0" smtClean="0"/>
              <a:t>1.	</a:t>
            </a:r>
            <a:r>
              <a:rPr lang="hu-HU" b="1" dirty="0" smtClean="0"/>
              <a:t>M</a:t>
            </a:r>
            <a:r>
              <a:rPr lang="hu-HU" sz="2400" b="1" dirty="0" smtClean="0"/>
              <a:t>0</a:t>
            </a:r>
            <a:r>
              <a:rPr lang="hu-HU" b="1" dirty="0" smtClean="0"/>
              <a:t>, </a:t>
            </a:r>
            <a:r>
              <a:rPr lang="hu-HU" b="1" dirty="0" smtClean="0">
                <a:solidFill>
                  <a:srgbClr val="FF0000"/>
                </a:solidFill>
              </a:rPr>
              <a:t>MB</a:t>
            </a:r>
            <a:r>
              <a:rPr lang="hu-HU" dirty="0" smtClean="0"/>
              <a:t>: jegybankpénz (JBP), ami a forgalomban levő </a:t>
            </a:r>
            <a:r>
              <a:rPr lang="hu-HU" b="1" dirty="0" smtClean="0"/>
              <a:t>készpénzből (KP)</a:t>
            </a:r>
            <a:r>
              <a:rPr lang="hu-HU" dirty="0" smtClean="0"/>
              <a:t> és a </a:t>
            </a:r>
            <a:r>
              <a:rPr lang="hu-HU" b="1" dirty="0" smtClean="0"/>
              <a:t>jegybanki betétekből, tartalék (JBB, </a:t>
            </a:r>
            <a:r>
              <a:rPr lang="hu-HU" b="1" dirty="0" smtClean="0">
                <a:solidFill>
                  <a:srgbClr val="FF0000"/>
                </a:solidFill>
              </a:rPr>
              <a:t>R</a:t>
            </a:r>
            <a:r>
              <a:rPr lang="hu-HU" b="1" dirty="0" smtClean="0"/>
              <a:t>)</a:t>
            </a:r>
            <a:r>
              <a:rPr lang="hu-HU" dirty="0" smtClean="0"/>
              <a:t> áll.</a:t>
            </a:r>
          </a:p>
          <a:p>
            <a:r>
              <a:rPr lang="hu-HU" dirty="0" smtClean="0"/>
              <a:t>2.	</a:t>
            </a:r>
            <a:r>
              <a:rPr lang="hu-HU" b="1" dirty="0" smtClean="0"/>
              <a:t>M</a:t>
            </a:r>
            <a:r>
              <a:rPr lang="hu-HU" sz="2400" b="1" dirty="0" smtClean="0"/>
              <a:t>1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(M)</a:t>
            </a:r>
            <a:r>
              <a:rPr lang="hu-HU" dirty="0" smtClean="0"/>
              <a:t>: a nem banki szektornál lévő </a:t>
            </a:r>
            <a:r>
              <a:rPr lang="hu-HU" b="1" dirty="0" smtClean="0"/>
              <a:t>készpénz (KP)</a:t>
            </a:r>
            <a:r>
              <a:rPr lang="hu-HU" dirty="0" smtClean="0"/>
              <a:t> és a látra szóló betétek, a </a:t>
            </a:r>
            <a:r>
              <a:rPr lang="hu-HU" b="1" dirty="0" smtClean="0"/>
              <a:t>kereskedelmi banki pénz (KBP, </a:t>
            </a:r>
            <a:r>
              <a:rPr lang="hu-HU" b="1" dirty="0" smtClean="0">
                <a:solidFill>
                  <a:srgbClr val="FF0000"/>
                </a:solidFill>
              </a:rPr>
              <a:t>LB</a:t>
            </a:r>
            <a:r>
              <a:rPr lang="hu-HU" b="1" dirty="0" smtClean="0"/>
              <a:t>)</a:t>
            </a:r>
            <a:r>
              <a:rPr lang="hu-HU" dirty="0" smtClean="0"/>
              <a:t> összege.</a:t>
            </a:r>
          </a:p>
          <a:p>
            <a:r>
              <a:rPr lang="hu-HU" dirty="0" smtClean="0"/>
              <a:t>3.	</a:t>
            </a:r>
            <a:r>
              <a:rPr lang="hu-HU" b="1" dirty="0" smtClean="0"/>
              <a:t>M</a:t>
            </a:r>
            <a:r>
              <a:rPr lang="hu-HU" sz="2400" b="1" dirty="0" smtClean="0"/>
              <a:t>2</a:t>
            </a:r>
            <a:r>
              <a:rPr lang="hu-HU" dirty="0" smtClean="0"/>
              <a:t>: M1 és a </a:t>
            </a:r>
            <a:r>
              <a:rPr lang="hu-HU" b="1" dirty="0" smtClean="0"/>
              <a:t>határidős betétek (HB)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pénz az </a:t>
            </a:r>
            <a:r>
              <a:rPr lang="hu-HU" b="1" dirty="0" smtClean="0"/>
              <a:t>M</a:t>
            </a:r>
            <a:r>
              <a:rPr lang="hu-HU" sz="2400" b="1" dirty="0" smtClean="0"/>
              <a:t>1</a:t>
            </a:r>
            <a:r>
              <a:rPr lang="hu-HU" b="1" dirty="0" smtClean="0"/>
              <a:t>=KP+KBP=KP+</a:t>
            </a:r>
            <a:r>
              <a:rPr lang="hu-HU" b="1" dirty="0" smtClean="0">
                <a:solidFill>
                  <a:srgbClr val="FF0000"/>
                </a:solidFill>
              </a:rPr>
              <a:t>LB</a:t>
            </a:r>
            <a:endParaRPr lang="hu-HU" b="1" dirty="0" smtClean="0"/>
          </a:p>
          <a:p>
            <a:r>
              <a:rPr lang="hu-HU" b="1" dirty="0" smtClean="0"/>
              <a:t>M</a:t>
            </a:r>
            <a:r>
              <a:rPr lang="hu-HU" sz="2400" b="1" dirty="0" smtClean="0"/>
              <a:t>0</a:t>
            </a:r>
            <a:r>
              <a:rPr lang="hu-HU" b="1" dirty="0" smtClean="0"/>
              <a:t>=JBP=</a:t>
            </a:r>
            <a:r>
              <a:rPr lang="hu-HU" b="1" dirty="0" smtClean="0">
                <a:solidFill>
                  <a:srgbClr val="FF0000"/>
                </a:solidFill>
              </a:rPr>
              <a:t>MB</a:t>
            </a:r>
            <a:r>
              <a:rPr lang="hu-HU" b="1" dirty="0" smtClean="0"/>
              <a:t>=KP+JBB=KP+</a:t>
            </a:r>
            <a:r>
              <a:rPr lang="hu-HU" b="1" dirty="0" smtClean="0">
                <a:solidFill>
                  <a:srgbClr val="FF0000"/>
                </a:solidFill>
              </a:rPr>
              <a:t>REF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7608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24136"/>
          </a:xfrm>
        </p:spPr>
        <p:txBody>
          <a:bodyPr/>
          <a:lstStyle/>
          <a:p>
            <a:pPr algn="l"/>
            <a:r>
              <a:rPr lang="hu-HU" sz="2800" dirty="0"/>
              <a:t>A jegybank szabályozza a kereskedelmi bankok </a:t>
            </a:r>
            <a:r>
              <a:rPr lang="hu-HU" sz="2800" dirty="0" smtClean="0"/>
              <a:t>likviditását = </a:t>
            </a:r>
            <a:r>
              <a:rPr lang="hu-HU" sz="2800" dirty="0"/>
              <a:t>jegybanki pénzben való fizetőképességét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sz="2800" dirty="0" smtClean="0"/>
                  <a:t>Kötelező tartalékráta=t=</a:t>
                </a:r>
                <a:r>
                  <a:rPr lang="hu-HU" sz="2800" dirty="0" err="1" smtClean="0">
                    <a:solidFill>
                      <a:srgbClr val="FF0000"/>
                    </a:solidFill>
                  </a:rPr>
                  <a:t>t</a:t>
                </a:r>
                <a:r>
                  <a:rPr lang="hu-HU" sz="2800" dirty="0" smtClean="0">
                    <a:solidFill>
                      <a:srgbClr val="FF0000"/>
                    </a:solidFill>
                  </a:rPr>
                  <a:t>=R/LB</a:t>
                </a:r>
                <a:endParaRPr lang="hu-HU" sz="2800" dirty="0">
                  <a:solidFill>
                    <a:srgbClr val="FF0000"/>
                  </a:solidFill>
                </a:endParaRPr>
              </a:p>
              <a:p>
                <a:r>
                  <a:rPr lang="hu-HU" sz="2800" dirty="0" smtClean="0"/>
                  <a:t>Ha ügyfélközön kívül fizetnek, vagy készpénzt vesznek fel rendelkezniük kell tartalékkal</a:t>
                </a:r>
              </a:p>
              <a:p>
                <a:r>
                  <a:rPr lang="hu-HU" sz="2800" dirty="0" smtClean="0"/>
                  <a:t>Készpénzhányad=</a:t>
                </a:r>
                <a:r>
                  <a:rPr lang="hu-HU" sz="2800" dirty="0" smtClean="0">
                    <a:solidFill>
                      <a:srgbClr val="FF0000"/>
                    </a:solidFill>
                  </a:rPr>
                  <a:t>k=KP/M=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𝐾𝑃</m:t>
                        </m:r>
                      </m:num>
                      <m:den>
                        <m:r>
                          <a:rPr lang="hu-HU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𝐾𝑃</m:t>
                        </m:r>
                        <m:r>
                          <a:rPr lang="hu-HU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𝐿𝐵</m:t>
                        </m:r>
                      </m:den>
                    </m:f>
                  </m:oMath>
                </a14:m>
                <a:endParaRPr lang="hu-HU" sz="2800" dirty="0" smtClean="0">
                  <a:solidFill>
                    <a:srgbClr val="FF0000"/>
                  </a:solidFill>
                </a:endParaRPr>
              </a:p>
              <a:p>
                <a:r>
                  <a:rPr lang="hu-HU" sz="2800" dirty="0" smtClean="0"/>
                  <a:t>Ebből KP=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hu-HU" sz="2800" dirty="0" smtClean="0"/>
                  <a:t>LB</a:t>
                </a:r>
              </a:p>
              <a:p>
                <a:r>
                  <a:rPr lang="hu-HU" sz="2800" dirty="0" smtClean="0"/>
                  <a:t>A monetáris bázis=MB=</a:t>
                </a:r>
                <a:r>
                  <a:rPr lang="hu-HU" sz="2800" b="1" dirty="0" smtClean="0"/>
                  <a:t>M</a:t>
                </a:r>
                <a:r>
                  <a:rPr lang="hu-HU" sz="2000" b="1" dirty="0" smtClean="0"/>
                  <a:t>0</a:t>
                </a:r>
                <a:r>
                  <a:rPr lang="hu-HU" sz="2800" dirty="0" smtClean="0"/>
                  <a:t>=REF</a:t>
                </a:r>
                <a:endParaRPr lang="hu-HU" sz="2800" dirty="0" smtClean="0"/>
              </a:p>
              <a:p>
                <a:r>
                  <a:rPr lang="hu-HU" sz="2800" dirty="0" smtClean="0"/>
                  <a:t>Mennyi pénzt teremthetnek ekkor a kereskedelmi bankok?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348" r="-2296" b="-4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200" dirty="0" smtClean="0"/>
              <a:t>Egyszerű </a:t>
            </a:r>
            <a:r>
              <a:rPr lang="hu-HU" sz="3200" dirty="0" smtClean="0"/>
              <a:t>levezetés (Nincs </a:t>
            </a:r>
            <a:r>
              <a:rPr lang="hu-HU" sz="3200" dirty="0" smtClean="0"/>
              <a:t>szabad tartalék)</a:t>
            </a:r>
            <a:endParaRPr lang="hu-H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836712"/>
                <a:ext cx="8075240" cy="5289451"/>
              </a:xfrm>
            </p:spPr>
            <p:txBody>
              <a:bodyPr/>
              <a:lstStyle/>
              <a:p>
                <a:r>
                  <a:rPr lang="hu-HU" dirty="0" smtClean="0"/>
                  <a:t>A kereskedelmi bankoknak amikor pénzt (H=M=</a:t>
                </a:r>
                <a:r>
                  <a:rPr lang="hu-HU" b="1" dirty="0" smtClean="0"/>
                  <a:t>M</a:t>
                </a:r>
                <a:r>
                  <a:rPr lang="hu-HU" sz="2400" b="1" dirty="0" smtClean="0"/>
                  <a:t>1</a:t>
                </a:r>
                <a:r>
                  <a:rPr lang="hu-HU" dirty="0" smtClean="0"/>
                  <a:t>) </a:t>
                </a:r>
                <a:r>
                  <a:rPr lang="hu-HU" dirty="0" smtClean="0"/>
                  <a:t>teremtenek a </a:t>
                </a:r>
                <a:r>
                  <a:rPr lang="hu-HU" dirty="0" err="1" smtClean="0"/>
                  <a:t>látraszóló</a:t>
                </a:r>
                <a:r>
                  <a:rPr lang="hu-HU" dirty="0" smtClean="0"/>
                  <a:t> betétek esetén eleget kell tenni a kötelező tartalékrátának (t), a készpénz estén pedig 100%-os tartalékkal kell rendelkezniük:</a:t>
                </a:r>
              </a:p>
              <a:p>
                <a:r>
                  <a:rPr lang="hu-HU" dirty="0" smtClean="0"/>
                  <a:t>REF=</a:t>
                </a:r>
                <a:r>
                  <a:rPr lang="hu-HU" dirty="0" err="1" smtClean="0"/>
                  <a:t>kH</a:t>
                </a:r>
                <a:r>
                  <a:rPr lang="hu-HU" dirty="0" smtClean="0"/>
                  <a:t>+t(1-k)H</a:t>
                </a:r>
                <a:r>
                  <a:rPr lang="hu-HU" dirty="0" smtClean="0"/>
                  <a:t>, ebből: </a:t>
                </a:r>
                <a:r>
                  <a:rPr lang="hu-HU" dirty="0" smtClean="0"/>
                  <a:t>REF=H(k+t(1-k</a:t>
                </a:r>
                <a:r>
                  <a:rPr lang="hu-HU" dirty="0" smtClean="0"/>
                  <a:t>))</a:t>
                </a:r>
              </a:p>
              <a:p>
                <a:r>
                  <a:rPr lang="hu-HU" dirty="0" smtClean="0"/>
                  <a:t>M=</a:t>
                </a:r>
                <a:r>
                  <a:rPr lang="hu-HU" b="1" dirty="0" smtClean="0"/>
                  <a:t>M</a:t>
                </a:r>
                <a:r>
                  <a:rPr lang="hu-HU" sz="2400" b="1" dirty="0" smtClean="0"/>
                  <a:t>1</a:t>
                </a:r>
                <a:r>
                  <a:rPr lang="hu-HU" dirty="0" smtClean="0"/>
                  <a:t>=H=REF·</a:t>
                </a:r>
                <a:r>
                  <a:rPr lang="hu-HU" i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hu-HU" dirty="0" smtClean="0"/>
                  <a:t>=REF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hu-HU" dirty="0" smtClean="0"/>
                  <a:t>, ahol </a:t>
                </a:r>
                <a:r>
                  <a:rPr lang="hu-HU" i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hu-HU" dirty="0" smtClean="0"/>
                  <a:t> a </a:t>
                </a:r>
                <a:r>
                  <a:rPr lang="hu-HU" dirty="0" smtClean="0"/>
                  <a:t>pénzmultiplikátor, </a:t>
                </a:r>
                <a:r>
                  <a:rPr lang="hu-HU" i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hu-HU" dirty="0" smtClean="0"/>
                  <a:t>, </a:t>
                </a:r>
                <a:r>
                  <a:rPr lang="hu-HU" i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hu-HU" dirty="0" smtClean="0"/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836712"/>
                <a:ext cx="8075240" cy="5289451"/>
              </a:xfrm>
              <a:blipFill rotWithShape="0">
                <a:blip r:embed="rId2"/>
                <a:stretch>
                  <a:fillRect l="-1736" t="-149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465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611561" y="2814343"/>
            <a:ext cx="31683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977351"/>
              </p:ext>
            </p:extLst>
          </p:nvPr>
        </p:nvGraphicFramePr>
        <p:xfrm>
          <a:off x="646113" y="2392363"/>
          <a:ext cx="60452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9" name="Equation" r:id="rId3" imgW="3797280" imgH="1130040" progId="Equation.DSMT4">
                  <p:embed/>
                </p:oleObj>
              </mc:Choice>
              <mc:Fallback>
                <p:oleObj name="Equation" r:id="rId3" imgW="3797280" imgH="1130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2392363"/>
                        <a:ext cx="6045200" cy="180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1562" y="5013175"/>
            <a:ext cx="8434540" cy="5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17467"/>
              </p:ext>
            </p:extLst>
          </p:nvPr>
        </p:nvGraphicFramePr>
        <p:xfrm>
          <a:off x="931863" y="4127500"/>
          <a:ext cx="5456237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0" name="Equation" r:id="rId5" imgW="3187440" imgH="888840" progId="Equation.DSMT4">
                  <p:embed/>
                </p:oleObj>
              </mc:Choice>
              <mc:Fallback>
                <p:oleObj name="Equation" r:id="rId5" imgW="318744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4127500"/>
                        <a:ext cx="5456237" cy="152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755576" y="260649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A pénzmultiplikátor levezetése szabad tartalék mellett </a:t>
            </a:r>
            <a:endParaRPr lang="hu-H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755576" y="1214756"/>
                <a:ext cx="8064896" cy="6148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sz="2400" dirty="0" smtClean="0"/>
                  <a:t>Ekkor a kötelező tartalékráta: </a:t>
                </a:r>
                <a:r>
                  <a:rPr lang="hu-HU" sz="2400" dirty="0">
                    <a:solidFill>
                      <a:srgbClr val="FF0000"/>
                    </a:solidFill>
                  </a:rPr>
                  <a:t>t</a:t>
                </a:r>
                <a:r>
                  <a:rPr lang="hu-HU" sz="24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𝑡𝑒𝑙𝑒𝑧</m:t>
                            </m:r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ő</m:t>
                            </m:r>
                          </m:sub>
                        </m:sSub>
                      </m:num>
                      <m:den>
                        <m:r>
                          <a:rPr lang="hu-H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𝐿𝐵</m:t>
                        </m:r>
                      </m:den>
                    </m:f>
                  </m:oMath>
                </a14:m>
                <a:r>
                  <a:rPr lang="hu-HU" sz="2400" dirty="0" smtClean="0"/>
                  <a:t>, </a:t>
                </a:r>
                <a:r>
                  <a:rPr lang="hu-HU" sz="2800" dirty="0" err="1" smtClean="0"/>
                  <a:t>R</a:t>
                </a:r>
                <a:r>
                  <a:rPr lang="hu-HU" sz="2000" dirty="0" err="1" smtClean="0"/>
                  <a:t>kötelező</a:t>
                </a:r>
                <a:r>
                  <a:rPr lang="hu-HU" sz="2800" dirty="0" smtClean="0"/>
                  <a:t>=</a:t>
                </a:r>
                <a:r>
                  <a:rPr lang="hu-HU" sz="2800" dirty="0" err="1" smtClean="0"/>
                  <a:t>tLB</a:t>
                </a:r>
                <a:endParaRPr lang="hu-HU" sz="2800" dirty="0"/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14756"/>
                <a:ext cx="8064896" cy="614848"/>
              </a:xfrm>
              <a:prstGeom prst="rect">
                <a:avLst/>
              </a:prstGeom>
              <a:blipFill rotWithShape="0">
                <a:blip r:embed="rId7"/>
                <a:stretch>
                  <a:fillRect l="-1209" t="-6931" b="-148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/>
              <p:cNvSpPr/>
              <p:nvPr/>
            </p:nvSpPr>
            <p:spPr>
              <a:xfrm>
                <a:off x="975801" y="1803559"/>
                <a:ext cx="7556639" cy="6148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sz="2400" dirty="0" smtClean="0">
                    <a:solidFill>
                      <a:srgbClr val="FF0000"/>
                    </a:solidFill>
                  </a:rPr>
                  <a:t>Szabadtartalékok aránya: 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u-H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𝑠𝑧𝑎𝑏𝑎𝑑</m:t>
                            </m:r>
                          </m:sub>
                        </m:sSub>
                      </m:num>
                      <m:den>
                        <m:r>
                          <a:rPr lang="hu-H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R</a:t>
                </a:r>
                <a:r>
                  <a:rPr lang="hu-HU" sz="2000" dirty="0" err="1" smtClean="0"/>
                  <a:t>szabad</a:t>
                </a:r>
                <a:r>
                  <a:rPr lang="hu-HU" sz="2400" dirty="0" smtClean="0"/>
                  <a:t>=</a:t>
                </a:r>
                <a:r>
                  <a:rPr lang="hu-HU" sz="2400" dirty="0" err="1" smtClean="0"/>
                  <a:t>sR</a:t>
                </a:r>
                <a:endParaRPr lang="hu-HU" sz="2400" dirty="0"/>
              </a:p>
            </p:txBody>
          </p:sp>
        </mc:Choice>
        <mc:Fallback xmlns="">
          <p:sp>
            <p:nvSpPr>
              <p:cNvPr id="11" name="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01" y="1803559"/>
                <a:ext cx="7556639" cy="614848"/>
              </a:xfrm>
              <a:prstGeom prst="rect">
                <a:avLst/>
              </a:prstGeom>
              <a:blipFill rotWithShape="0">
                <a:blip r:embed="rId8"/>
                <a:stretch>
                  <a:fillRect l="-1210" b="-89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Egyenes összekötő nyíllal 4"/>
          <p:cNvCxnSpPr/>
          <p:nvPr/>
        </p:nvCxnSpPr>
        <p:spPr>
          <a:xfrm>
            <a:off x="4932040" y="2708920"/>
            <a:ext cx="216024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3059832" y="1700808"/>
            <a:ext cx="4680520" cy="1368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3635896" y="2273296"/>
            <a:ext cx="3672408" cy="8237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403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smtClean="0"/>
              <a:t>A forgalomban lévő pénzmennyiség jegybanki szabályozásának eszközei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Kötelező tartalékráta előírás</a:t>
            </a:r>
          </a:p>
          <a:p>
            <a:pPr eaLnBrk="1" hangingPunct="1"/>
            <a:r>
              <a:rPr lang="hu-HU" altLang="hu-HU" smtClean="0"/>
              <a:t>Jegybanki kamatpolitika</a:t>
            </a:r>
          </a:p>
          <a:p>
            <a:pPr eaLnBrk="1" hangingPunct="1"/>
            <a:r>
              <a:rPr lang="hu-HU" altLang="hu-HU" smtClean="0"/>
              <a:t>Nyíltpiaci műveletek</a:t>
            </a:r>
          </a:p>
        </p:txBody>
      </p:sp>
    </p:spTree>
    <p:extLst>
      <p:ext uri="{BB962C8B-B14F-4D97-AF65-F5344CB8AC3E}">
        <p14:creationId xmlns:p14="http://schemas.microsoft.com/office/powerpoint/2010/main" val="28494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Kötelező tartalékráta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b="1" dirty="0" smtClean="0"/>
              <a:t>A kötelező tartalékráta a jegybank által előírt tartalékolási arány. A kereskedelmi bankok a náluk elhelyezett betétek összegének a kötelező tartalékráta által meghatározott százalékban kötelesek tartalékot képezni a központi banknál vezetett számlájukon.</a:t>
            </a:r>
            <a:endParaRPr lang="hu-HU" altLang="hu-HU" sz="28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Ha emelkedik a kötelező tartalékráta, akkor szűkül a bankok pénzteremtő képessége, és a pénzkínálat. Ellenkező esetben pedig növekszik a pénzkínálat.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Valójában korlátozott: „A lovat oda lehet vinni a folyóhoz, de arra kényszeríteni, hogy igyon, nem lehet” (Káldor)</a:t>
            </a:r>
          </a:p>
        </p:txBody>
      </p:sp>
    </p:spTree>
    <p:extLst>
      <p:ext uri="{BB962C8B-B14F-4D97-AF65-F5344CB8AC3E}">
        <p14:creationId xmlns:p14="http://schemas.microsoft.com/office/powerpoint/2010/main" val="38778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jegybanki kamatpolitika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b="1" dirty="0" smtClean="0"/>
              <a:t>A jegybanki kamatláb (alapkamat) a kereskedelmi bankoknak nyújtott jegybanki hitelek után fizetendő kamat nagyságát határozza meg.</a:t>
            </a:r>
            <a:endParaRPr lang="hu-HU" altLang="hu-HU" sz="28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Ha emelkedik a jegybanki kamatláb, akkor a bankok számára megdrágul a jegybanki tartalék megszerzésének költsége, így a bankok kénytelenek a hitelkínálatukat visszafogni.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Ha csökken a jegybanki kamatláb, akkor a bankok számára a jegybanki tartalék megszerzése olcsóbb lesz, és a több szabad jegybanki tartalék nagyobb pénzkínálat teremtését teszi lehetővé.</a:t>
            </a:r>
          </a:p>
        </p:txBody>
      </p:sp>
    </p:spTree>
    <p:extLst>
      <p:ext uri="{BB962C8B-B14F-4D97-AF65-F5344CB8AC3E}">
        <p14:creationId xmlns:p14="http://schemas.microsoft.com/office/powerpoint/2010/main" val="42521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Nyíltpiaci műveletek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Nyíltpiaci műveletnek nevezzük a központi bank értékpapír, arany vagy deviza adás-vételét.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Ha a jegybank aranyat, </a:t>
            </a:r>
            <a:r>
              <a:rPr lang="hu-HU" altLang="hu-HU" sz="2800" b="1" dirty="0" smtClean="0"/>
              <a:t>értékpapírt</a:t>
            </a:r>
            <a:r>
              <a:rPr lang="hu-HU" altLang="hu-HU" sz="2800" dirty="0" smtClean="0"/>
              <a:t> vagy devizát vásárol, növekszik a pénzkínálat, mert jegybankpénz áramlik a bankokhoz és megnövekszik a jegybanki tartalékuk.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Ha a jegybank aranyat, értékpapírt vagy devizát ad el, csökken a pénzkínálat, mert a jegybankpénz visszaáramlik a központi bankhoz, és csökken a kereskedelmi bankok jegybanki tartaléka. </a:t>
            </a:r>
          </a:p>
        </p:txBody>
      </p:sp>
    </p:spTree>
    <p:extLst>
      <p:ext uri="{BB962C8B-B14F-4D97-AF65-F5344CB8AC3E}">
        <p14:creationId xmlns:p14="http://schemas.microsoft.com/office/powerpoint/2010/main" val="14356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modern pénz= hitelpénz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bankok tartozása (bankpasszíva)</a:t>
            </a:r>
          </a:p>
          <a:p>
            <a:r>
              <a:rPr lang="hu-HU" dirty="0" smtClean="0"/>
              <a:t>Ami a banknak tartozás a nem-banknak (pl. vállalat) követelés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9717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8" y="548680"/>
            <a:ext cx="8830948" cy="54006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Feladat pénzteremtésre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4230678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Feladat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Mekkora a</a:t>
            </a:r>
            <a:r>
              <a:rPr lang="hu-HU" b="1" dirty="0"/>
              <a:t> tartalékok </a:t>
            </a:r>
            <a:r>
              <a:rPr lang="hu-HU" dirty="0"/>
              <a:t>nagysága abban a kétszintű bankrendszerben, ahol 10Ft készpénz van, a készpénztartási hányad 5% és a bankok refinanszírozási hitelének és a nem banki szereplők hiteleinek aránya 1:10</a:t>
            </a:r>
            <a:r>
              <a:rPr lang="hu-HU" dirty="0" smtClean="0"/>
              <a:t>?</a:t>
            </a:r>
          </a:p>
          <a:p>
            <a:r>
              <a:rPr lang="hu-HU" dirty="0" smtClean="0"/>
              <a:t>Mennyi lesz ekkor a </a:t>
            </a:r>
            <a:r>
              <a:rPr lang="hu-HU" b="1" dirty="0" smtClean="0"/>
              <a:t>kötelező tartalékráta</a:t>
            </a:r>
            <a:r>
              <a:rPr lang="hu-HU" dirty="0" smtClean="0"/>
              <a:t>?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8521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3005944"/>
                  </p:ext>
                </p:extLst>
              </p:nvPr>
            </p:nvGraphicFramePr>
            <p:xfrm>
              <a:off x="467542" y="313903"/>
              <a:ext cx="8280673" cy="58514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68348"/>
                    <a:gridCol w="2799170"/>
                    <a:gridCol w="584175"/>
                    <a:gridCol w="1168348"/>
                    <a:gridCol w="1336534"/>
                    <a:gridCol w="1224098"/>
                  </a:tblGrid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Központi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solidFill>
                                <a:srgbClr val="FF0000"/>
                              </a:solidFill>
                              <a:effectLst/>
                            </a:rPr>
                            <a:t>20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 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>
                              <a:solidFill>
                                <a:srgbClr val="FF0000"/>
                              </a:solidFill>
                              <a:effectLst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>
                              <a:solidFill>
                                <a:srgbClr val="FF0000"/>
                              </a:solidFill>
                              <a:effectLst/>
                            </a:rPr>
                            <a:t>R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Kereskedelmi Bank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1800" kern="1200" dirty="0" smtClean="0">
                              <a:solidFill>
                                <a:schemeClr val="dk1"/>
                              </a:solidFill>
                              <a:ea typeface="+mn-ea"/>
                              <a:cs typeface="+mn-cs"/>
                            </a:rPr>
                            <a:t>m=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u-HU" sz="18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hu-HU" sz="1800" i="0" kern="120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begChr m:val=""/>
                                      <m:ctrlPr>
                                        <a:rPr lang="hu-HU" sz="1800" i="1" kern="120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1800" i="1" kern="120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𝑘</m:t>
                                      </m:r>
                                      <m:r>
                                        <a:rPr lang="hu-HU" sz="1800" i="0" kern="120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  <m:r>
                                        <a:rPr lang="hu-HU" sz="1800" i="1" kern="120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𝑡</m:t>
                                      </m:r>
                                      <m:r>
                                        <a:rPr lang="hu-HU" sz="1800" i="0" kern="120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(1−</m:t>
                                      </m:r>
                                      <m:r>
                                        <a:rPr lang="hu-HU" sz="1800" i="1" kern="120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𝑘</m:t>
                                      </m:r>
                                    </m:e>
                                  </m:d>
                                </m:den>
                              </m:f>
                            </m:oMath>
                          </a14:m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=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=M/REF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solidFill>
                                <a:srgbClr val="FF0000"/>
                              </a:solidFill>
                              <a:effectLst/>
                            </a:rPr>
                            <a:t>200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190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R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>
                              <a:effectLst/>
                            </a:rPr>
                            <a:t>10</a:t>
                          </a:r>
                          <a:endParaRPr lang="hu-HU" sz="2400" u="sng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solidFill>
                                <a:srgbClr val="FF0000"/>
                              </a:solidFill>
                              <a:effectLst/>
                            </a:rPr>
                            <a:t>20</a:t>
                          </a:r>
                          <a:endParaRPr lang="hu-HU" sz="24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REF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 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REF/H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=0,1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Nem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M=KP+LB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=H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solidFill>
                                <a:srgbClr val="FF0000"/>
                              </a:solidFill>
                              <a:effectLst/>
                            </a:rPr>
                            <a:t>200</a:t>
                          </a:r>
                          <a:endParaRPr lang="hu-HU" sz="24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KP/M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=0,05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190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3005944"/>
                  </p:ext>
                </p:extLst>
              </p:nvPr>
            </p:nvGraphicFramePr>
            <p:xfrm>
              <a:off x="467542" y="313903"/>
              <a:ext cx="8280673" cy="58514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68348"/>
                    <a:gridCol w="2799170"/>
                    <a:gridCol w="584175"/>
                    <a:gridCol w="1168348"/>
                    <a:gridCol w="1336534"/>
                    <a:gridCol w="1224098"/>
                  </a:tblGrid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Központi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solidFill>
                                <a:srgbClr val="FF0000"/>
                              </a:solidFill>
                              <a:effectLst/>
                            </a:rPr>
                            <a:t>20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 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>
                              <a:solidFill>
                                <a:srgbClr val="FF0000"/>
                              </a:solidFill>
                              <a:effectLst/>
                            </a:rPr>
                            <a:t>10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>
                              <a:solidFill>
                                <a:srgbClr val="FF0000"/>
                              </a:solidFill>
                              <a:effectLst/>
                            </a:rPr>
                            <a:t>R</a:t>
                          </a:r>
                          <a:endParaRPr lang="hu-HU" sz="2400" u="sng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Kereskedelmi Bank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44450" marR="44450" marT="0" marB="0" anchor="b">
                        <a:blipFill rotWithShape="0">
                          <a:blip r:embed="rId2"/>
                          <a:stretch>
                            <a:fillRect l="-427273" t="-301042" r="-93182" b="-632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=M/REF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solidFill>
                                <a:srgbClr val="FF0000"/>
                              </a:solidFill>
                              <a:effectLst/>
                            </a:rPr>
                            <a:t>200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190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R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u="sng" dirty="0">
                              <a:effectLst/>
                            </a:rPr>
                            <a:t>10</a:t>
                          </a:r>
                          <a:endParaRPr lang="hu-HU" sz="2400" u="sng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solidFill>
                                <a:srgbClr val="FF0000"/>
                              </a:solidFill>
                              <a:effectLst/>
                            </a:rPr>
                            <a:t>20</a:t>
                          </a:r>
                          <a:endParaRPr lang="hu-HU" sz="24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REF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 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REF/H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=0,1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effectLst/>
                            </a:rPr>
                            <a:t>Nem bank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M=KP+LB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hu-HU" sz="2400" dirty="0" smtClean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=H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KP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solidFill>
                                <a:srgbClr val="FF0000"/>
                              </a:solidFill>
                              <a:effectLst/>
                            </a:rPr>
                            <a:t>200</a:t>
                          </a:r>
                          <a:endParaRPr lang="hu-HU" sz="24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</a:t>
                          </a:r>
                          <a:endParaRPr lang="hu-HU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KP/M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 dirty="0" smtClean="0">
                              <a:effectLst/>
                            </a:rPr>
                            <a:t>=0,05</a:t>
                          </a:r>
                          <a:endParaRPr lang="hu-HU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  <a:tr h="58514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LB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2400">
                              <a:effectLst/>
                            </a:rPr>
                            <a:t>190</a:t>
                          </a:r>
                          <a:endParaRPr lang="hu-HU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hu-HU" sz="24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435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899593" y="548680"/>
                <a:ext cx="4217204" cy="758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sz="2800" dirty="0" smtClean="0"/>
                  <a:t>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𝑅𝐸𝐹</m:t>
                    </m:r>
                  </m:oMath>
                </a14:m>
                <a:endParaRPr lang="hu-HU" sz="2800" dirty="0"/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548680"/>
                <a:ext cx="4217204" cy="758606"/>
              </a:xfrm>
              <a:prstGeom prst="rect">
                <a:avLst/>
              </a:prstGeom>
              <a:blipFill rotWithShape="0">
                <a:blip r:embed="rId2"/>
                <a:stretch>
                  <a:fillRect l="-3039" b="-161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893547" y="2492896"/>
                <a:ext cx="4217204" cy="758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sz="2800" dirty="0" smtClean="0"/>
                  <a:t>REF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hu-HU" sz="2800" dirty="0"/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47" y="2492896"/>
                <a:ext cx="4217204" cy="758606"/>
              </a:xfrm>
              <a:prstGeom prst="rect">
                <a:avLst/>
              </a:prstGeom>
              <a:blipFill rotWithShape="0">
                <a:blip r:embed="rId3"/>
                <a:stretch>
                  <a:fillRect l="-3039" b="-161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611560" y="3573016"/>
                <a:ext cx="4217204" cy="758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sz="2800" dirty="0" smtClean="0"/>
                  <a:t>20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"/>
                            <m:ctrlPr>
                              <a:rPr lang="hu-HU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800" b="0" i="0" smtClean="0">
                                <a:latin typeface="Cambria Math" panose="02040503050406030204" pitchFamily="18" charset="0"/>
                              </a:rPr>
                              <m:t>0,05</m:t>
                            </m:r>
                            <m:r>
                              <a:rPr lang="hu-HU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hu-HU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hu-HU" sz="2800" b="0" i="0" smtClean="0">
                                <a:latin typeface="Cambria Math" panose="02040503050406030204" pitchFamily="18" charset="0"/>
                              </a:rPr>
                              <m:t>(0,95</m:t>
                            </m:r>
                          </m:e>
                        </m:d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endParaRPr lang="hu-HU" sz="2800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73016"/>
                <a:ext cx="4217204" cy="758606"/>
              </a:xfrm>
              <a:prstGeom prst="rect">
                <a:avLst/>
              </a:prstGeom>
              <a:blipFill rotWithShape="0">
                <a:blip r:embed="rId4"/>
                <a:stretch>
                  <a:fillRect l="-2890" b="-8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4644008" y="372148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</a:t>
            </a:r>
            <a:r>
              <a:rPr lang="hu-HU" sz="2400" dirty="0" smtClean="0"/>
              <a:t>=1/19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87624" y="4653135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Egyszerűbben: t=KP/LB=10/190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50882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hu-HU" sz="2800" b="1" dirty="0" smtClean="0"/>
          </a:p>
          <a:p>
            <a:pPr marL="0" indent="0" algn="ctr">
              <a:buNone/>
            </a:pPr>
            <a:r>
              <a:rPr lang="hu-HU" sz="2800" b="1" dirty="0" smtClean="0"/>
              <a:t>A pénz és hitelállomány változása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bankok mérlegének változására a </a:t>
            </a:r>
            <a:r>
              <a:rPr lang="hu-HU" sz="2800" dirty="0" err="1"/>
              <a:t>t-edik</a:t>
            </a:r>
            <a:r>
              <a:rPr lang="hu-HU" sz="2800" dirty="0"/>
              <a:t> </a:t>
            </a:r>
            <a:r>
              <a:rPr lang="hu-HU" sz="2800" dirty="0" smtClean="0"/>
              <a:t>időszakban </a:t>
            </a:r>
            <a:r>
              <a:rPr lang="hu-HU" sz="2800" dirty="0"/>
              <a:t>alatt mindig igaz, hogy </a:t>
            </a:r>
            <a:r>
              <a:rPr lang="hu-HU" sz="2800" b="1" dirty="0"/>
              <a:t>a bankok összes eszközének változása </a:t>
            </a:r>
            <a:r>
              <a:rPr lang="hu-HU" sz="2800" dirty="0"/>
              <a:t>(valós eszközök változása </a:t>
            </a:r>
            <a:r>
              <a:rPr lang="hu-HU" sz="2800" i="1" dirty="0" err="1"/>
              <a:t>dRA</a:t>
            </a:r>
            <a:r>
              <a:rPr lang="hu-HU" sz="2800" i="1" dirty="0"/>
              <a:t> </a:t>
            </a:r>
            <a:r>
              <a:rPr lang="hu-HU" sz="2800" dirty="0"/>
              <a:t>+ pénzügyi eszközök változása </a:t>
            </a:r>
            <a:r>
              <a:rPr lang="hu-HU" sz="2800" i="1" dirty="0" err="1"/>
              <a:t>dFA</a:t>
            </a:r>
            <a:r>
              <a:rPr lang="hu-HU" sz="2800" dirty="0"/>
              <a:t>) </a:t>
            </a:r>
            <a:r>
              <a:rPr lang="hu-HU" sz="2800" b="1" dirty="0"/>
              <a:t>egyenlő a bankok összes forrásának változásával</a:t>
            </a:r>
            <a:r>
              <a:rPr lang="hu-HU" sz="2800" dirty="0"/>
              <a:t> (egyéni gazdagság változása + pénzügyi források változása </a:t>
            </a:r>
            <a:r>
              <a:rPr lang="hu-HU" sz="2800" i="1" dirty="0" err="1"/>
              <a:t>dFL</a:t>
            </a:r>
            <a:r>
              <a:rPr lang="hu-HU" sz="2800" dirty="0" smtClean="0"/>
              <a:t>).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egyéni gazdagság változását megtakarításnak, </a:t>
            </a:r>
            <a:r>
              <a:rPr lang="hu-HU" sz="2800" i="1" dirty="0" err="1"/>
              <a:t>Sb</a:t>
            </a:r>
            <a:r>
              <a:rPr lang="hu-HU" sz="2800" dirty="0"/>
              <a:t> neveztük. Tehát a bankok mérlegváltozása</a:t>
            </a:r>
            <a:r>
              <a:rPr lang="hu-HU" sz="2800" dirty="0" smtClean="0"/>
              <a:t>:</a:t>
            </a:r>
          </a:p>
          <a:p>
            <a:r>
              <a:rPr lang="hu-HU" sz="2800" i="1" dirty="0" err="1"/>
              <a:t>dRA</a:t>
            </a:r>
            <a:r>
              <a:rPr lang="hu-HU" sz="2800" i="1" baseline="-25000" dirty="0" err="1"/>
              <a:t>t</a:t>
            </a:r>
            <a:r>
              <a:rPr lang="hu-HU" sz="2800" i="1" dirty="0"/>
              <a:t>+</a:t>
            </a:r>
            <a:r>
              <a:rPr lang="hu-HU" sz="2800" i="1" dirty="0" err="1"/>
              <a:t>dFA</a:t>
            </a:r>
            <a:r>
              <a:rPr lang="hu-HU" sz="2800" i="1" baseline="-25000" dirty="0" err="1"/>
              <a:t>t</a:t>
            </a:r>
            <a:r>
              <a:rPr lang="hu-HU" sz="2800" i="1" dirty="0"/>
              <a:t>=</a:t>
            </a:r>
            <a:r>
              <a:rPr lang="hu-HU" sz="2800" i="1" dirty="0" err="1"/>
              <a:t>dFL</a:t>
            </a:r>
            <a:r>
              <a:rPr lang="hu-HU" sz="2800" i="1" baseline="-25000" dirty="0" err="1"/>
              <a:t>t</a:t>
            </a:r>
            <a:r>
              <a:rPr lang="hu-HU" sz="2800" i="1" dirty="0"/>
              <a:t>+</a:t>
            </a:r>
            <a:r>
              <a:rPr lang="hu-HU" sz="2800" i="1" dirty="0" err="1"/>
              <a:t>Sb</a:t>
            </a:r>
            <a:r>
              <a:rPr lang="hu-HU" sz="2800" i="1" baseline="-25000" dirty="0" err="1"/>
              <a:t>t</a:t>
            </a:r>
            <a:r>
              <a:rPr lang="hu-HU" sz="2800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685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sz="2800" dirty="0"/>
              <a:t>A bankok valós eszköz </a:t>
            </a:r>
            <a:r>
              <a:rPr lang="hu-HU" sz="2800" dirty="0" smtClean="0"/>
              <a:t>– vásárlásai (</a:t>
            </a:r>
            <a:r>
              <a:rPr lang="hu-HU" sz="2800" dirty="0" err="1" smtClean="0"/>
              <a:t>dFA</a:t>
            </a:r>
            <a:r>
              <a:rPr lang="hu-HU" sz="2800" dirty="0" smtClean="0"/>
              <a:t>) </a:t>
            </a:r>
            <a:r>
              <a:rPr lang="hu-HU" sz="2800" dirty="0"/>
              <a:t>elenyészőek a bank </a:t>
            </a:r>
            <a:r>
              <a:rPr lang="hu-HU" sz="2800" b="1" dirty="0"/>
              <a:t>mérlegfőösszeg</a:t>
            </a:r>
            <a:r>
              <a:rPr lang="hu-HU" sz="2800" dirty="0"/>
              <a:t>ben </a:t>
            </a:r>
            <a:r>
              <a:rPr lang="hu-HU" sz="2800" dirty="0" smtClean="0"/>
              <a:t>mert </a:t>
            </a:r>
            <a:r>
              <a:rPr lang="hu-HU" sz="2800" dirty="0"/>
              <a:t>a bankok </a:t>
            </a:r>
            <a:r>
              <a:rPr lang="hu-HU" sz="2800" dirty="0" smtClean="0"/>
              <a:t>döntően hitelművelettel </a:t>
            </a:r>
            <a:r>
              <a:rPr lang="hu-HU" sz="2800" dirty="0"/>
              <a:t>való pénzteremtéssel foglalkoznak. Ezért </a:t>
            </a:r>
            <a:r>
              <a:rPr lang="hu-HU" sz="2800" b="1" dirty="0"/>
              <a:t>tekintsük ezt a tagot nullának. </a:t>
            </a:r>
            <a:r>
              <a:rPr lang="hu-HU" sz="2800" dirty="0" smtClean="0"/>
              <a:t>Így:</a:t>
            </a:r>
            <a:endParaRPr lang="hu-HU" sz="2800" dirty="0"/>
          </a:p>
          <a:p>
            <a:r>
              <a:rPr lang="hu-HU" sz="2800" i="1" dirty="0"/>
              <a:t>	</a:t>
            </a:r>
            <a:r>
              <a:rPr lang="hu-HU" sz="2800" i="1" dirty="0" err="1" smtClean="0"/>
              <a:t>dFA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=</a:t>
            </a:r>
            <a:r>
              <a:rPr lang="hu-HU" sz="2800" i="1" dirty="0" err="1" smtClean="0"/>
              <a:t>dFL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+</a:t>
            </a:r>
            <a:r>
              <a:rPr lang="hu-HU" sz="2800" i="1" dirty="0" err="1" smtClean="0"/>
              <a:t>Sb</a:t>
            </a:r>
            <a:r>
              <a:rPr lang="hu-HU" sz="2800" i="1" baseline="-25000" dirty="0" err="1" smtClean="0"/>
              <a:t>t</a:t>
            </a:r>
            <a:r>
              <a:rPr lang="hu-HU" sz="2800" b="1" dirty="0" smtClean="0"/>
              <a:t>	</a:t>
            </a:r>
            <a:endParaRPr lang="hu-HU" sz="2800" dirty="0"/>
          </a:p>
          <a:p>
            <a:r>
              <a:rPr lang="hu-HU" sz="2800" dirty="0"/>
              <a:t>A bank megtakarítása </a:t>
            </a:r>
            <a:r>
              <a:rPr lang="hu-HU" sz="2800" i="1" dirty="0" err="1"/>
              <a:t>Sb</a:t>
            </a:r>
            <a:r>
              <a:rPr lang="hu-HU" sz="2800" dirty="0"/>
              <a:t> a bank visszatartott </a:t>
            </a:r>
            <a:r>
              <a:rPr lang="hu-HU" sz="2800" dirty="0" smtClean="0"/>
              <a:t>(osztalékkal csökkentett) nyeresége</a:t>
            </a:r>
            <a:r>
              <a:rPr lang="hu-HU" sz="2800" dirty="0"/>
              <a:t>, vagy más szóval a bank által képzett tartalék:</a:t>
            </a:r>
          </a:p>
          <a:p>
            <a:r>
              <a:rPr lang="hu-HU" sz="2800" dirty="0"/>
              <a:t>	</a:t>
            </a:r>
            <a:r>
              <a:rPr lang="hu-HU" sz="2800" i="1" dirty="0" err="1"/>
              <a:t>Sb</a:t>
            </a:r>
            <a:r>
              <a:rPr lang="hu-HU" sz="2800" i="1" baseline="-25000" dirty="0" err="1"/>
              <a:t>t</a:t>
            </a:r>
            <a:r>
              <a:rPr lang="hu-HU" sz="2800" i="1" dirty="0"/>
              <a:t>=</a:t>
            </a:r>
            <a:r>
              <a:rPr lang="hu-HU" sz="2800" i="1" dirty="0" err="1"/>
              <a:t>PRb</a:t>
            </a:r>
            <a:r>
              <a:rPr lang="hu-HU" sz="2800" i="1" baseline="-25000" dirty="0" err="1"/>
              <a:t>t</a:t>
            </a:r>
            <a:r>
              <a:rPr lang="hu-HU" sz="2800" i="1" dirty="0" err="1"/>
              <a:t>-Ob</a:t>
            </a:r>
            <a:r>
              <a:rPr lang="hu-HU" sz="2800" i="1" baseline="-25000" dirty="0" err="1"/>
              <a:t>t</a:t>
            </a:r>
            <a:r>
              <a:rPr lang="hu-HU" sz="2800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1876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480720"/>
          </a:xfrm>
        </p:spPr>
        <p:txBody>
          <a:bodyPr/>
          <a:lstStyle/>
          <a:p>
            <a:r>
              <a:rPr lang="hu-HU" sz="2800" dirty="0" smtClean="0"/>
              <a:t>A kereskedelmi bankok </a:t>
            </a:r>
            <a:r>
              <a:rPr lang="hu-HU" sz="2800" dirty="0"/>
              <a:t>fő tevékenysége a hitelkihelyezés, tehát pénzügyi eszközeik is főként a nem banki szereplőkre szóló követelésekből (</a:t>
            </a:r>
            <a:r>
              <a:rPr lang="hu-HU" sz="2800" dirty="0" smtClean="0"/>
              <a:t>hitelekből - H) </a:t>
            </a:r>
            <a:r>
              <a:rPr lang="hu-HU" sz="2800" dirty="0" smtClean="0"/>
              <a:t>állnak L (</a:t>
            </a:r>
            <a:r>
              <a:rPr lang="hu-HU" sz="2800" dirty="0" err="1" smtClean="0"/>
              <a:t>loan</a:t>
            </a:r>
            <a:r>
              <a:rPr lang="hu-HU" sz="2800" dirty="0" smtClean="0"/>
              <a:t>).</a:t>
            </a:r>
          </a:p>
          <a:p>
            <a:r>
              <a:rPr lang="hu-HU" sz="2800" dirty="0" smtClean="0"/>
              <a:t>A kereskedelmi bankok </a:t>
            </a:r>
            <a:r>
              <a:rPr lang="hu-HU" sz="2800" dirty="0"/>
              <a:t>pénzügyi forrásai is sokfélék lehetnek, de a hitelkihelyezés tükörképeként legfőképp pénzből, </a:t>
            </a:r>
            <a:r>
              <a:rPr lang="hu-HU" sz="2800" i="1" dirty="0"/>
              <a:t>M</a:t>
            </a:r>
            <a:r>
              <a:rPr lang="hu-HU" sz="2800" dirty="0"/>
              <a:t> </a:t>
            </a:r>
            <a:r>
              <a:rPr lang="hu-HU" sz="2800" dirty="0" smtClean="0"/>
              <a:t>állnak.</a:t>
            </a:r>
          </a:p>
          <a:p>
            <a:r>
              <a:rPr lang="hu-HU" sz="2800" dirty="0" smtClean="0"/>
              <a:t>A bankok megtakarításainak m hányada </a:t>
            </a:r>
            <a:r>
              <a:rPr lang="hu-HU" sz="2800" dirty="0"/>
              <a:t>érinti a </a:t>
            </a:r>
            <a:r>
              <a:rPr lang="hu-HU" sz="2800" dirty="0" smtClean="0"/>
              <a:t>pénzteremtést (</a:t>
            </a:r>
            <a:r>
              <a:rPr lang="hu-HU" sz="2800" i="1" dirty="0" smtClean="0"/>
              <a:t>0&lt;m</a:t>
            </a:r>
            <a:r>
              <a:rPr lang="hu-HU" sz="2800" i="1" dirty="0"/>
              <a:t>≤</a:t>
            </a:r>
            <a:r>
              <a:rPr lang="hu-HU" sz="2800" i="1" dirty="0" smtClean="0"/>
              <a:t>1)</a:t>
            </a:r>
            <a:r>
              <a:rPr lang="hu-HU" sz="2800" dirty="0" smtClean="0"/>
              <a:t> 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Ekkor a fenti egyenlet az </a:t>
            </a:r>
            <a:r>
              <a:rPr lang="hu-HU" sz="2800" dirty="0"/>
              <a:t>alábbi egyszerű alakra </a:t>
            </a:r>
            <a:r>
              <a:rPr lang="hu-HU" sz="2800" dirty="0" smtClean="0"/>
              <a:t>hozható:</a:t>
            </a:r>
            <a:endParaRPr lang="hu-HU" sz="2800" dirty="0"/>
          </a:p>
          <a:p>
            <a:r>
              <a:rPr lang="hu-HU" sz="2800" i="1" dirty="0" err="1" smtClean="0"/>
              <a:t>dL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=</a:t>
            </a:r>
            <a:r>
              <a:rPr lang="hu-HU" sz="2800" i="1" dirty="0" err="1" smtClean="0"/>
              <a:t>dM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+</a:t>
            </a:r>
            <a:r>
              <a:rPr lang="hu-HU" sz="2800" i="1" dirty="0" err="1" smtClean="0"/>
              <a:t>mSb</a:t>
            </a:r>
            <a:r>
              <a:rPr lang="hu-HU" sz="2800" i="1" baseline="-25000" dirty="0" err="1" smtClean="0"/>
              <a:t>t</a:t>
            </a:r>
            <a:r>
              <a:rPr lang="hu-HU" sz="2800" dirty="0" smtClean="0"/>
              <a:t> azaz: </a:t>
            </a:r>
            <a:r>
              <a:rPr lang="hu-HU" sz="2800" b="1" i="1" dirty="0" err="1" smtClean="0"/>
              <a:t>dM</a:t>
            </a:r>
            <a:r>
              <a:rPr lang="hu-HU" sz="2800" b="1" i="1" baseline="-25000" dirty="0" err="1" smtClean="0"/>
              <a:t>t</a:t>
            </a:r>
            <a:r>
              <a:rPr lang="hu-HU" sz="2800" b="1" i="1" dirty="0" smtClean="0"/>
              <a:t>=</a:t>
            </a:r>
            <a:r>
              <a:rPr lang="hu-HU" sz="2800" b="1" i="1" dirty="0" err="1" smtClean="0"/>
              <a:t>dL</a:t>
            </a:r>
            <a:r>
              <a:rPr lang="hu-HU" sz="2800" b="1" i="1" baseline="-25000" dirty="0" err="1" smtClean="0"/>
              <a:t>t</a:t>
            </a:r>
            <a:r>
              <a:rPr lang="hu-HU" sz="2800" b="1" i="1" dirty="0" err="1" smtClean="0"/>
              <a:t>-mSb</a:t>
            </a:r>
            <a:r>
              <a:rPr lang="hu-HU" sz="2800" b="1" i="1" baseline="-25000" dirty="0" err="1" smtClean="0"/>
              <a:t>t</a:t>
            </a:r>
            <a:r>
              <a:rPr lang="hu-HU" sz="2800" dirty="0" smtClean="0"/>
              <a:t> </a:t>
            </a:r>
          </a:p>
          <a:p>
            <a:r>
              <a:rPr lang="hu-HU" sz="2800" dirty="0" smtClean="0"/>
              <a:t>Ha </a:t>
            </a:r>
            <a:r>
              <a:rPr lang="hu-HU" sz="2800" b="1" dirty="0" smtClean="0"/>
              <a:t>m =1</a:t>
            </a:r>
            <a:r>
              <a:rPr lang="hu-HU" sz="2800" dirty="0" smtClean="0"/>
              <a:t>, vagyis a bankok teljes megtakarításukat kihelyezik: </a:t>
            </a:r>
            <a:r>
              <a:rPr lang="hu-HU" sz="2800" i="1" dirty="0" err="1" smtClean="0"/>
              <a:t>dL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=</a:t>
            </a:r>
            <a:r>
              <a:rPr lang="hu-HU" sz="2800" i="1" dirty="0" err="1" smtClean="0"/>
              <a:t>dM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+</a:t>
            </a:r>
            <a:r>
              <a:rPr lang="hu-HU" sz="2800" i="1" dirty="0" err="1" smtClean="0"/>
              <a:t>Sb</a:t>
            </a:r>
            <a:r>
              <a:rPr lang="hu-HU" sz="2800" i="1" baseline="-25000" dirty="0" err="1" smtClean="0"/>
              <a:t>t</a:t>
            </a:r>
            <a:r>
              <a:rPr lang="hu-HU" sz="2800" i="1" baseline="-25000" dirty="0" smtClean="0"/>
              <a:t>, </a:t>
            </a:r>
            <a:r>
              <a:rPr lang="hu-HU" sz="2800" i="1" dirty="0" err="1" smtClean="0"/>
              <a:t>dN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=</a:t>
            </a:r>
            <a:r>
              <a:rPr lang="hu-HU" sz="2800" i="1" dirty="0" err="1" smtClean="0"/>
              <a:t>dM</a:t>
            </a:r>
            <a:r>
              <a:rPr lang="hu-HU" sz="2800" i="1" baseline="-25000" dirty="0" err="1" smtClean="0"/>
              <a:t>t</a:t>
            </a:r>
            <a:r>
              <a:rPr lang="hu-HU" sz="2800" i="1" dirty="0" smtClean="0"/>
              <a:t>+</a:t>
            </a:r>
            <a:r>
              <a:rPr lang="hu-HU" sz="2800" i="1" dirty="0" err="1" smtClean="0"/>
              <a:t>Sb</a:t>
            </a:r>
            <a:r>
              <a:rPr lang="hu-HU" sz="2800" i="1" baseline="-25000" dirty="0" err="1" smtClean="0"/>
              <a:t>t</a:t>
            </a:r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28676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sz="3200" b="1" dirty="0" smtClean="0"/>
              <a:t>Nemzeti számvitel a bankok bekapcsolásával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smtClean="0"/>
              <a:t>A vállalat és háztartás mellé a bank, mint speciális szereplő jön be</a:t>
            </a:r>
            <a:endParaRPr lang="hu-HU" sz="2800" dirty="0"/>
          </a:p>
          <a:p>
            <a:r>
              <a:rPr lang="hu-HU" sz="2800" dirty="0" smtClean="0"/>
              <a:t>A bankok pénzügyi eszköze a hitel (</a:t>
            </a:r>
            <a:r>
              <a:rPr lang="hu-HU" sz="2800" dirty="0" err="1" smtClean="0"/>
              <a:t>N</a:t>
            </a:r>
            <a:r>
              <a:rPr lang="hu-HU" sz="2000" dirty="0" err="1" smtClean="0"/>
              <a:t>t</a:t>
            </a:r>
            <a:r>
              <a:rPr lang="hu-HU" sz="2800" dirty="0" smtClean="0"/>
              <a:t>, korábban </a:t>
            </a:r>
            <a:r>
              <a:rPr lang="hu-HU" sz="2800" dirty="0" err="1" smtClean="0"/>
              <a:t>L</a:t>
            </a:r>
            <a:r>
              <a:rPr lang="hu-HU" sz="2000" dirty="0" err="1" smtClean="0"/>
              <a:t>t</a:t>
            </a:r>
            <a:r>
              <a:rPr lang="hu-HU" sz="2800" dirty="0" smtClean="0"/>
              <a:t>), forrása a </a:t>
            </a:r>
            <a:r>
              <a:rPr lang="hu-HU" sz="2800" dirty="0"/>
              <a:t>p</a:t>
            </a:r>
            <a:r>
              <a:rPr lang="hu-HU" sz="2800" dirty="0" smtClean="0"/>
              <a:t>énz (</a:t>
            </a:r>
            <a:r>
              <a:rPr lang="hu-HU" sz="2800" dirty="0" err="1" smtClean="0"/>
              <a:t>M</a:t>
            </a:r>
            <a:r>
              <a:rPr lang="hu-HU" sz="2000" dirty="0" err="1" smtClean="0"/>
              <a:t>t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A megtakarítás az eszközök és a források változásának a különbsége: </a:t>
            </a:r>
            <a:r>
              <a:rPr lang="el-GR" sz="2800" dirty="0" smtClean="0"/>
              <a:t>Δ</a:t>
            </a:r>
            <a:r>
              <a:rPr lang="hu-HU" sz="2800" dirty="0" err="1" smtClean="0"/>
              <a:t>N</a:t>
            </a:r>
            <a:r>
              <a:rPr lang="hu-HU" sz="2000" dirty="0" err="1" smtClean="0"/>
              <a:t>t</a:t>
            </a:r>
            <a:r>
              <a:rPr lang="hu-HU" sz="2800" dirty="0" err="1" smtClean="0"/>
              <a:t>-</a:t>
            </a:r>
            <a:r>
              <a:rPr lang="el-GR" sz="2800" dirty="0"/>
              <a:t> </a:t>
            </a:r>
            <a:r>
              <a:rPr lang="el-GR" sz="2800" dirty="0" smtClean="0"/>
              <a:t>Δ</a:t>
            </a:r>
            <a:r>
              <a:rPr lang="hu-HU" sz="2800" dirty="0" err="1" smtClean="0"/>
              <a:t>M</a:t>
            </a:r>
            <a:r>
              <a:rPr lang="hu-HU" sz="2000" dirty="0" err="1" smtClean="0"/>
              <a:t>t</a:t>
            </a:r>
            <a:r>
              <a:rPr lang="hu-HU" sz="2800" dirty="0" smtClean="0"/>
              <a:t>=</a:t>
            </a:r>
            <a:r>
              <a:rPr lang="hu-HU" sz="2800" dirty="0" err="1" smtClean="0"/>
              <a:t>S</a:t>
            </a:r>
            <a:r>
              <a:rPr lang="hu-HU" sz="2000" dirty="0" err="1" smtClean="0"/>
              <a:t>b</a:t>
            </a:r>
            <a:endParaRPr lang="hu-HU" sz="2000" dirty="0" smtClean="0"/>
          </a:p>
          <a:p>
            <a:r>
              <a:rPr lang="hu-HU" sz="2800" dirty="0"/>
              <a:t>(</a:t>
            </a:r>
            <a:r>
              <a:rPr lang="hu-HU" sz="2800" dirty="0" err="1" smtClean="0"/>
              <a:t>S</a:t>
            </a:r>
            <a:r>
              <a:rPr lang="hu-HU" sz="2000" dirty="0" err="1" smtClean="0"/>
              <a:t>b</a:t>
            </a:r>
            <a:r>
              <a:rPr lang="hu-HU" sz="2800" dirty="0" smtClean="0"/>
              <a:t>=</a:t>
            </a:r>
            <a:r>
              <a:rPr lang="hu-HU" sz="2800" dirty="0" err="1" smtClean="0"/>
              <a:t>PR</a:t>
            </a:r>
            <a:r>
              <a:rPr lang="hu-HU" sz="2000" dirty="0" err="1" smtClean="0"/>
              <a:t>b</a:t>
            </a:r>
            <a:r>
              <a:rPr lang="hu-HU" sz="2800" dirty="0" err="1" smtClean="0"/>
              <a:t>-O</a:t>
            </a:r>
            <a:r>
              <a:rPr lang="hu-HU" sz="2000" dirty="0" err="1" smtClean="0"/>
              <a:t>b</a:t>
            </a:r>
            <a:r>
              <a:rPr lang="hu-HU" sz="2800" dirty="0" smtClean="0"/>
              <a:t> – az osztalék kiadás a banknak)</a:t>
            </a:r>
            <a:endParaRPr lang="hu-HU" sz="2800" dirty="0"/>
          </a:p>
          <a:p>
            <a:r>
              <a:rPr lang="hu-HU" sz="2800" dirty="0" smtClean="0"/>
              <a:t>Megtakarításaikat kihelyezik hitelként (</a:t>
            </a:r>
            <a:r>
              <a:rPr lang="hu-HU" sz="2800" b="1" dirty="0" smtClean="0"/>
              <a:t>m=1</a:t>
            </a:r>
            <a:r>
              <a:rPr lang="hu-HU" sz="2800" dirty="0" smtClean="0"/>
              <a:t>): </a:t>
            </a:r>
            <a:r>
              <a:rPr lang="hu-HU" sz="2800" dirty="0" err="1" smtClean="0"/>
              <a:t>S</a:t>
            </a:r>
            <a:r>
              <a:rPr lang="hu-HU" sz="2000" dirty="0" err="1" smtClean="0"/>
              <a:t>b</a:t>
            </a:r>
            <a:r>
              <a:rPr lang="hu-HU" sz="2800" dirty="0" smtClean="0"/>
              <a:t>=</a:t>
            </a:r>
            <a:r>
              <a:rPr lang="hu-HU" sz="2800" dirty="0" err="1" smtClean="0"/>
              <a:t>FK</a:t>
            </a:r>
            <a:r>
              <a:rPr lang="hu-HU" sz="2000" dirty="0" err="1" smtClean="0"/>
              <a:t>b</a:t>
            </a:r>
            <a:endParaRPr lang="hu-HU" sz="2000" dirty="0" smtClean="0"/>
          </a:p>
          <a:p>
            <a:r>
              <a:rPr lang="hu-HU" sz="2800" dirty="0" err="1" smtClean="0"/>
              <a:t>FKv</a:t>
            </a:r>
            <a:r>
              <a:rPr lang="hu-HU" sz="2800" dirty="0" smtClean="0"/>
              <a:t>+</a:t>
            </a:r>
            <a:r>
              <a:rPr lang="hu-HU" sz="2800" dirty="0" err="1" smtClean="0"/>
              <a:t>FK</a:t>
            </a:r>
            <a:r>
              <a:rPr lang="hu-HU" sz="2000" dirty="0" err="1" smtClean="0"/>
              <a:t>h</a:t>
            </a:r>
            <a:r>
              <a:rPr lang="hu-HU" sz="2800" dirty="0" smtClean="0"/>
              <a:t>+</a:t>
            </a:r>
            <a:r>
              <a:rPr lang="hu-HU" sz="2800" dirty="0" err="1" smtClean="0"/>
              <a:t>FK</a:t>
            </a:r>
            <a:r>
              <a:rPr lang="hu-HU" sz="2000" dirty="0" err="1" smtClean="0"/>
              <a:t>b</a:t>
            </a:r>
            <a:r>
              <a:rPr lang="hu-HU" sz="2800" dirty="0" smtClean="0"/>
              <a:t>=0, </a:t>
            </a:r>
            <a:r>
              <a:rPr lang="hu-HU" sz="2800" b="1" dirty="0" smtClean="0"/>
              <a:t>egyetlen pénzügyi eszköz a bankok által teremtett pénz</a:t>
            </a:r>
          </a:p>
        </p:txBody>
      </p:sp>
    </p:spTree>
    <p:extLst>
      <p:ext uri="{BB962C8B-B14F-4D97-AF65-F5344CB8AC3E}">
        <p14:creationId xmlns:p14="http://schemas.microsoft.com/office/powerpoint/2010/main" val="3734050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Flow számla: Jövedelem – kiadás= egyéni gazdagság változása = megtakarítás</a:t>
            </a:r>
          </a:p>
          <a:p>
            <a:r>
              <a:rPr lang="hu-HU" dirty="0" smtClean="0"/>
              <a:t>Tőkeszámla: Megtakarítás – valós eszközök változása = finanszírozási kapacitás (+/-)</a:t>
            </a:r>
          </a:p>
          <a:p>
            <a:r>
              <a:rPr lang="hu-HU" dirty="0" smtClean="0"/>
              <a:t>Pénzügyi számla: Pénzügyi eszközök változása – pénzügyi források változása = finanszírozási kapacitás (tükre a tőkeszámlának)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11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hu-HU" altLang="hu-HU" sz="3200" b="1" dirty="0" smtClean="0"/>
              <a:t>Folyószámlák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088" y="980728"/>
            <a:ext cx="8229600" cy="5001419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CI        </a:t>
            </a:r>
            <a:r>
              <a:rPr lang="hu-HU" altLang="hu-HU" sz="2000" dirty="0" err="1" smtClean="0"/>
              <a:t>CI</a:t>
            </a:r>
            <a:r>
              <a:rPr lang="hu-HU" altLang="hu-HU" sz="2000" dirty="0" smtClean="0"/>
              <a:t>            	</a:t>
            </a:r>
            <a:r>
              <a:rPr lang="hu-HU" altLang="hu-HU" sz="2000" dirty="0"/>
              <a:t>C</a:t>
            </a:r>
            <a:r>
              <a:rPr lang="hu-HU" altLang="hu-HU" sz="2000" dirty="0" smtClean="0"/>
              <a:t>		</a:t>
            </a:r>
            <a:r>
              <a:rPr lang="hu-HU" altLang="hu-HU" sz="2000" dirty="0" err="1" smtClean="0"/>
              <a:t>Wv</a:t>
            </a:r>
            <a:r>
              <a:rPr lang="hu-HU" altLang="hu-HU" sz="2000" dirty="0" smtClean="0"/>
              <a:t>	     </a:t>
            </a:r>
            <a:r>
              <a:rPr lang="hu-HU" altLang="hu-HU" sz="2000" dirty="0" err="1" smtClean="0"/>
              <a:t>Wb</a:t>
            </a:r>
            <a:r>
              <a:rPr lang="hu-HU" altLang="hu-HU" sz="2000" dirty="0" smtClean="0"/>
              <a:t>		Kamat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</a:t>
            </a:r>
            <a:r>
              <a:rPr lang="hu-HU" altLang="hu-HU" sz="2000" dirty="0" err="1" smtClean="0"/>
              <a:t>Wv</a:t>
            </a:r>
            <a:r>
              <a:rPr lang="hu-HU" altLang="hu-HU" sz="2000" dirty="0" smtClean="0"/>
              <a:t>	     I				</a:t>
            </a:r>
            <a:r>
              <a:rPr lang="hu-HU" altLang="hu-HU" sz="2000" dirty="0" err="1" smtClean="0"/>
              <a:t>Wb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/>
              <a:t>	</a:t>
            </a:r>
            <a:r>
              <a:rPr lang="hu-HU" altLang="hu-HU" sz="2000" dirty="0" smtClean="0"/>
              <a:t>A	    C				</a:t>
            </a:r>
            <a:r>
              <a:rPr lang="hu-HU" altLang="hu-HU" sz="2000" dirty="0" err="1" smtClean="0"/>
              <a:t>Ov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Kamat	    				Ob	     </a:t>
            </a:r>
            <a:r>
              <a:rPr lang="hu-HU" altLang="hu-HU" sz="2000" dirty="0" err="1" smtClean="0"/>
              <a:t>PRb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err="1" smtClean="0"/>
              <a:t>PRv</a:t>
            </a:r>
            <a:r>
              <a:rPr lang="hu-HU" altLang="hu-HU" sz="2000" dirty="0" smtClean="0"/>
              <a:t>			</a:t>
            </a:r>
            <a:r>
              <a:rPr lang="hu-HU" altLang="hu-HU" sz="2000" dirty="0" err="1" smtClean="0"/>
              <a:t>Sh</a:t>
            </a:r>
            <a:r>
              <a:rPr lang="hu-HU" altLang="hu-HU" sz="2000" dirty="0" smtClean="0"/>
              <a:t>			     Ob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</a:t>
            </a:r>
            <a:r>
              <a:rPr lang="hu-HU" altLang="hu-HU" sz="2000" dirty="0" err="1" smtClean="0"/>
              <a:t>Ov</a:t>
            </a:r>
            <a:r>
              <a:rPr lang="hu-HU" altLang="hu-HU" sz="2000" dirty="0" smtClean="0"/>
              <a:t>		   		    			      </a:t>
            </a:r>
            <a:r>
              <a:rPr lang="hu-HU" altLang="hu-HU" sz="2000" dirty="0" err="1" smtClean="0"/>
              <a:t>Sb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/>
              <a:t> </a:t>
            </a:r>
            <a:r>
              <a:rPr lang="hu-HU" altLang="hu-HU" sz="2000" dirty="0" err="1" smtClean="0"/>
              <a:t>Sv</a:t>
            </a:r>
            <a:endParaRPr lang="hu-HU" altLang="hu-HU" sz="2000" dirty="0" smtClean="0"/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9088" y="1368522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808" y="1368521"/>
            <a:ext cx="252028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09209" y="1368520"/>
            <a:ext cx="22431" cy="242052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936" y="1368520"/>
            <a:ext cx="0" cy="177244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152" y="1368521"/>
            <a:ext cx="223274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287" y="1368520"/>
            <a:ext cx="50071" cy="220449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29088" y="2819871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6000944" y="2132856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203848" y="2780928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6000944" y="2793973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29088" y="3573016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5846208" y="3140967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01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200" b="1" dirty="0" smtClean="0"/>
              <a:t>Hitelpénz a gazdaságban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</a:t>
            </a:r>
            <a:r>
              <a:rPr lang="hu-HU" altLang="hu-HU" sz="2000" dirty="0"/>
              <a:t>B</a:t>
            </a:r>
            <a:r>
              <a:rPr lang="hu-HU" altLang="hu-HU" sz="2000" dirty="0" smtClean="0"/>
              <a:t>ank				     Nem-bank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        Hitel      Betét             		</a:t>
            </a:r>
            <a:r>
              <a:rPr lang="hu-HU" altLang="hu-HU" sz="2000" dirty="0" err="1" smtClean="0"/>
              <a:t>Betét</a:t>
            </a:r>
            <a:r>
              <a:rPr lang="hu-HU" altLang="hu-HU" sz="2000" dirty="0" smtClean="0"/>
              <a:t>		Hitel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		(L)	  (M) 			(</a:t>
            </a:r>
            <a:r>
              <a:rPr lang="hu-HU" altLang="hu-HU" sz="2000" dirty="0" err="1" smtClean="0"/>
              <a:t>M</a:t>
            </a:r>
            <a:r>
              <a:rPr lang="hu-HU" altLang="hu-HU" sz="2000" dirty="0" smtClean="0"/>
              <a:t>)		(L)</a:t>
            </a:r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27088" y="2060575"/>
            <a:ext cx="29527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643438" y="2060575"/>
            <a:ext cx="3744912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195513" y="2060575"/>
            <a:ext cx="0" cy="10810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227763" y="2060575"/>
            <a:ext cx="0" cy="10810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5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hu-HU" altLang="hu-HU" sz="3200" b="1" dirty="0" smtClean="0"/>
              <a:t>Tőkeszámlák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088" y="980728"/>
            <a:ext cx="8229600" cy="5001419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I           </a:t>
            </a:r>
            <a:r>
              <a:rPr lang="hu-HU" altLang="hu-HU" sz="2000" dirty="0" err="1" smtClean="0"/>
              <a:t>Sv</a:t>
            </a:r>
            <a:r>
              <a:rPr lang="hu-HU" altLang="hu-HU" sz="2000" dirty="0" smtClean="0"/>
              <a:t>          			</a:t>
            </a:r>
            <a:r>
              <a:rPr lang="hu-HU" altLang="hu-HU" sz="2000" dirty="0" err="1" smtClean="0"/>
              <a:t>Sh</a:t>
            </a:r>
            <a:r>
              <a:rPr lang="hu-HU" altLang="hu-HU" sz="2000" dirty="0" smtClean="0"/>
              <a:t>	     		</a:t>
            </a:r>
            <a:r>
              <a:rPr lang="hu-HU" altLang="hu-HU" sz="2000" dirty="0" err="1" smtClean="0"/>
              <a:t>Sb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	-A			</a:t>
            </a:r>
            <a:r>
              <a:rPr lang="hu-HU" altLang="hu-HU" sz="2000" dirty="0" err="1" smtClean="0"/>
              <a:t>FKh</a:t>
            </a:r>
            <a:r>
              <a:rPr lang="hu-HU" altLang="hu-HU" sz="2000" dirty="0" smtClean="0"/>
              <a:t>			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FKV	    					     </a:t>
            </a:r>
            <a:r>
              <a:rPr lang="hu-HU" altLang="hu-HU" sz="2000" dirty="0" err="1" smtClean="0"/>
              <a:t>FKb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				     	</a:t>
            </a:r>
          </a:p>
          <a:p>
            <a:pPr eaLnBrk="1" hangingPunct="1">
              <a:buFontTx/>
              <a:buNone/>
            </a:pPr>
            <a:endParaRPr lang="hu-HU" altLang="hu-HU" sz="2000" dirty="0"/>
          </a:p>
          <a:p>
            <a:pPr eaLnBrk="1" hangingPunct="1">
              <a:buFontTx/>
              <a:buNone/>
            </a:pPr>
            <a:r>
              <a:rPr lang="hu-HU" altLang="hu-HU" sz="3600" dirty="0" smtClean="0"/>
              <a:t>A </a:t>
            </a:r>
            <a:r>
              <a:rPr lang="hu-HU" altLang="hu-HU" sz="3600" dirty="0" err="1" smtClean="0"/>
              <a:t>krematisztikus</a:t>
            </a:r>
            <a:r>
              <a:rPr lang="hu-HU" altLang="hu-HU" sz="3600" dirty="0" smtClean="0"/>
              <a:t> gazdaság alapegyenlete:</a:t>
            </a:r>
          </a:p>
          <a:p>
            <a:pPr eaLnBrk="1" hangingPunct="1">
              <a:buFontTx/>
              <a:buNone/>
            </a:pPr>
            <a:r>
              <a:rPr lang="hu-HU" altLang="hu-HU" sz="3600" dirty="0" smtClean="0"/>
              <a:t>I-A=</a:t>
            </a:r>
            <a:r>
              <a:rPr lang="hu-HU" altLang="hu-HU" sz="3600" dirty="0" err="1" smtClean="0"/>
              <a:t>Sh</a:t>
            </a:r>
            <a:r>
              <a:rPr lang="hu-HU" altLang="hu-HU" sz="3600" dirty="0" smtClean="0"/>
              <a:t>+</a:t>
            </a:r>
            <a:r>
              <a:rPr lang="hu-HU" altLang="hu-HU" sz="3600" dirty="0" err="1" smtClean="0"/>
              <a:t>Sv</a:t>
            </a:r>
            <a:r>
              <a:rPr lang="hu-HU" altLang="hu-HU" sz="3600" dirty="0" smtClean="0"/>
              <a:t>+</a:t>
            </a:r>
            <a:r>
              <a:rPr lang="hu-HU" altLang="hu-HU" sz="3600" dirty="0" err="1" smtClean="0"/>
              <a:t>Sb</a:t>
            </a:r>
            <a:endParaRPr lang="hu-HU" altLang="hu-HU" sz="3600" dirty="0" smtClean="0"/>
          </a:p>
          <a:p>
            <a:pPr eaLnBrk="1" hangingPunct="1">
              <a:buFontTx/>
              <a:buNone/>
            </a:pPr>
            <a:r>
              <a:rPr lang="hu-HU" altLang="hu-HU" sz="3600" dirty="0" smtClean="0"/>
              <a:t>A nettó beruházás = összes megtakarítás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dirty="0"/>
              <a:t> </a:t>
            </a:r>
            <a:endParaRPr lang="hu-HU" altLang="hu-HU" sz="2000" dirty="0" smtClean="0"/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9088" y="1368522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808" y="1368521"/>
            <a:ext cx="252028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31639" y="1368520"/>
            <a:ext cx="0" cy="119638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936" y="1368520"/>
            <a:ext cx="0" cy="119638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152" y="1368521"/>
            <a:ext cx="223274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287" y="1368520"/>
            <a:ext cx="1" cy="119638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37458" y="2060848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6051014" y="1916832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037400" y="1772816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7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hu-HU" altLang="hu-HU" sz="3200" b="1" dirty="0" smtClean="0"/>
              <a:t>Pénzügyi számlák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088" y="980728"/>
            <a:ext cx="8229600" cy="5001419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hu-HU" altLang="hu-HU" sz="2000" dirty="0" smtClean="0"/>
              <a:t>      Vállalat	Háztartás			     Bank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       </a:t>
            </a:r>
            <a:r>
              <a:rPr lang="hu-HU" altLang="hu-HU" sz="2000" dirty="0" err="1" smtClean="0"/>
              <a:t>dMv</a:t>
            </a:r>
            <a:r>
              <a:rPr lang="hu-HU" altLang="hu-HU" sz="2000" dirty="0" smtClean="0"/>
              <a:t>         </a:t>
            </a:r>
            <a:r>
              <a:rPr lang="hu-HU" altLang="hu-HU" sz="2000" dirty="0" err="1" smtClean="0"/>
              <a:t>FKv</a:t>
            </a:r>
            <a:r>
              <a:rPr lang="hu-HU" altLang="hu-HU" sz="2000" dirty="0" smtClean="0"/>
              <a:t>     	</a:t>
            </a:r>
            <a:r>
              <a:rPr lang="hu-HU" altLang="hu-HU" sz="2000" dirty="0" err="1" smtClean="0"/>
              <a:t>dMh</a:t>
            </a:r>
            <a:r>
              <a:rPr lang="hu-HU" altLang="hu-HU" sz="2000" dirty="0" smtClean="0"/>
              <a:t>     		</a:t>
            </a:r>
            <a:r>
              <a:rPr lang="hu-HU" altLang="hu-HU" sz="2000" dirty="0" err="1" smtClean="0"/>
              <a:t>FKh</a:t>
            </a:r>
            <a:r>
              <a:rPr lang="hu-HU" altLang="hu-HU" sz="2000" dirty="0" smtClean="0"/>
              <a:t>	    </a:t>
            </a:r>
            <a:r>
              <a:rPr lang="hu-HU" altLang="hu-HU" sz="2000" dirty="0" err="1" smtClean="0"/>
              <a:t>dN</a:t>
            </a:r>
            <a:r>
              <a:rPr lang="hu-HU" altLang="hu-HU" sz="2000" dirty="0" smtClean="0"/>
              <a:t>	     	</a:t>
            </a:r>
            <a:r>
              <a:rPr lang="hu-HU" altLang="hu-HU" sz="2000" dirty="0" err="1" smtClean="0"/>
              <a:t>FKb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 		         </a:t>
            </a:r>
            <a:r>
              <a:rPr lang="hu-HU" altLang="hu-HU" sz="2000" dirty="0" err="1" smtClean="0"/>
              <a:t>dNv</a:t>
            </a:r>
            <a:r>
              <a:rPr lang="hu-HU" altLang="hu-HU" sz="2000" dirty="0" smtClean="0"/>
              <a:t>			</a:t>
            </a:r>
            <a:r>
              <a:rPr lang="hu-HU" altLang="hu-HU" sz="2000" dirty="0" err="1" smtClean="0"/>
              <a:t>dNh</a:t>
            </a:r>
            <a:r>
              <a:rPr lang="hu-HU" altLang="hu-HU" sz="2000" dirty="0" smtClean="0"/>
              <a:t>		            </a:t>
            </a:r>
            <a:r>
              <a:rPr lang="hu-HU" altLang="hu-HU" sz="2000" dirty="0" err="1" smtClean="0"/>
              <a:t>dM</a:t>
            </a:r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000" dirty="0"/>
          </a:p>
          <a:p>
            <a:pPr eaLnBrk="1" hangingPunct="1">
              <a:buFontTx/>
              <a:buNone/>
            </a:pPr>
            <a:endParaRPr lang="hu-HU" altLang="hu-HU" sz="2000" dirty="0" smtClean="0"/>
          </a:p>
          <a:p>
            <a:pPr eaLnBrk="1" hangingPunct="1">
              <a:buFontTx/>
              <a:buNone/>
            </a:pPr>
            <a:r>
              <a:rPr lang="hu-HU" altLang="hu-HU" sz="3600" dirty="0" err="1" smtClean="0"/>
              <a:t>dN</a:t>
            </a:r>
            <a:r>
              <a:rPr lang="hu-HU" altLang="hu-HU" sz="3600" dirty="0" smtClean="0"/>
              <a:t>=</a:t>
            </a:r>
            <a:r>
              <a:rPr lang="hu-HU" altLang="hu-HU" sz="3600" dirty="0" err="1" smtClean="0"/>
              <a:t>FKb</a:t>
            </a:r>
            <a:r>
              <a:rPr lang="hu-HU" altLang="hu-HU" sz="3600" dirty="0" smtClean="0"/>
              <a:t>+</a:t>
            </a:r>
            <a:r>
              <a:rPr lang="hu-HU" altLang="hu-HU" sz="3600" dirty="0" err="1" smtClean="0"/>
              <a:t>dM</a:t>
            </a:r>
            <a:r>
              <a:rPr lang="hu-HU" altLang="hu-HU" sz="2000" dirty="0" smtClean="0"/>
              <a:t>	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Azaz a hitelállomány változása megegyezik a pénzállomány változásának és a bankok finanszírozási kapacitásának (kihelyezett megtakarításának) összegével	</a:t>
            </a:r>
            <a:r>
              <a:rPr lang="hu-HU" altLang="hu-HU" sz="2000" dirty="0" smtClean="0"/>
              <a:t>					    					   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					     	</a:t>
            </a:r>
          </a:p>
          <a:p>
            <a:pPr eaLnBrk="1" hangingPunct="1">
              <a:buFontTx/>
              <a:buNone/>
            </a:pPr>
            <a:r>
              <a:rPr lang="hu-HU" altLang="hu-HU" sz="2000" dirty="0" smtClean="0"/>
              <a:t>	   		    			      </a:t>
            </a:r>
          </a:p>
          <a:p>
            <a:pPr eaLnBrk="1" hangingPunct="1">
              <a:buFontTx/>
              <a:buNone/>
            </a:pPr>
            <a:r>
              <a:rPr lang="hu-HU" altLang="hu-HU" sz="2000" dirty="0"/>
              <a:t> </a:t>
            </a:r>
            <a:endParaRPr lang="hu-HU" altLang="hu-HU" sz="2000" dirty="0" smtClean="0"/>
          </a:p>
          <a:p>
            <a:pPr eaLnBrk="1" hangingPunct="1"/>
            <a:endParaRPr lang="hu-HU" altLang="hu-HU" sz="2000" dirty="0" smtClean="0"/>
          </a:p>
          <a:p>
            <a:pPr eaLnBrk="1" hangingPunct="1">
              <a:buFontTx/>
              <a:buNone/>
            </a:pPr>
            <a:endParaRPr lang="hu-HU" altLang="hu-HU" sz="2800" b="1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9088" y="1368522"/>
            <a:ext cx="2326688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43808" y="1368521"/>
            <a:ext cx="252028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331639" y="1368520"/>
            <a:ext cx="0" cy="119638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95936" y="1368520"/>
            <a:ext cx="0" cy="119638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940152" y="1368520"/>
            <a:ext cx="223274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164287" y="1368520"/>
            <a:ext cx="1" cy="119638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3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4000" b="1" smtClean="0"/>
              <a:t>Nemzeti számvitel</a:t>
            </a:r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ph idx="1"/>
            <p:extLst/>
          </p:nvPr>
        </p:nvGraphicFramePr>
        <p:xfrm>
          <a:off x="458788" y="692150"/>
          <a:ext cx="8229600" cy="482917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Vállalat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Háztartás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=PRb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=Sb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=PRv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Ov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Sb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-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=FKv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FKh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FKb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FKv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dMh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FKh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Fkb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dNv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dM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603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églalap 1"/>
          <p:cNvSpPr>
            <a:spLocks noChangeArrowheads="1"/>
          </p:cNvSpPr>
          <p:nvPr/>
        </p:nvSpPr>
        <p:spPr bwMode="auto">
          <a:xfrm>
            <a:off x="395288" y="188913"/>
            <a:ext cx="83534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hu-HU" sz="2800" dirty="0"/>
              <a:t>Egy bankokra, vállalatokra és háztartásokra osztott gazdaságról az alábbiakat tudjuk (forintban). A bankok finanszírozási </a:t>
            </a:r>
            <a:r>
              <a:rPr lang="hu-HU" sz="2800" dirty="0" smtClean="0"/>
              <a:t>kapacitása </a:t>
            </a:r>
            <a:r>
              <a:rPr lang="hu-HU" sz="2800" dirty="0"/>
              <a:t>100, a vállalatok bruttó beruházása </a:t>
            </a:r>
            <a:r>
              <a:rPr lang="hu-HU" sz="2800" dirty="0" smtClean="0"/>
              <a:t>450</a:t>
            </a:r>
            <a:r>
              <a:rPr lang="hu-HU" sz="2800" dirty="0"/>
              <a:t>,</a:t>
            </a:r>
            <a:r>
              <a:rPr lang="hu-HU" sz="2800" dirty="0" smtClean="0"/>
              <a:t> </a:t>
            </a:r>
            <a:r>
              <a:rPr lang="hu-HU" sz="2800" dirty="0"/>
              <a:t>profitja 750 és 2000 bért fizettek a háztartásoknak</a:t>
            </a:r>
            <a:r>
              <a:rPr lang="hu-HU" sz="2800" dirty="0" smtClean="0"/>
              <a:t>.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A hitelállomány változása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250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800" dirty="0" smtClean="0"/>
              <a:t>Az amortizációt tekintsük nullának. </a:t>
            </a:r>
            <a:r>
              <a:rPr lang="hu-HU" sz="2800" b="1" dirty="0"/>
              <a:t>Mennyi kamatot fizettek a vállalatok a </a:t>
            </a:r>
            <a:r>
              <a:rPr lang="hu-HU" sz="2800" b="1" dirty="0" smtClean="0"/>
              <a:t>bankoknak és mennyi osztalékot fizetnek a bankok, </a:t>
            </a:r>
            <a:r>
              <a:rPr lang="hu-HU" sz="2800" dirty="0"/>
              <a:t>ha a szokásos módon a bankok költségeitől eltekintünk, csak a vállalatok vesznek fel </a:t>
            </a:r>
            <a:r>
              <a:rPr lang="hu-HU" sz="2800" dirty="0" smtClean="0"/>
              <a:t>hitelt, </a:t>
            </a:r>
            <a:r>
              <a:rPr lang="hu-HU" sz="2800" dirty="0"/>
              <a:t>csak a háztartásoknak vannak részvényeik, a háztartások megtakarítása nulla, a GDP pedig 3050? </a:t>
            </a:r>
            <a:r>
              <a:rPr lang="hu-HU" sz="2800" b="1" dirty="0" smtClean="0"/>
              <a:t>300, 200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078556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4000" b="1" smtClean="0"/>
              <a:t>Nemzeti számvitel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099633"/>
              </p:ext>
            </p:extLst>
          </p:nvPr>
        </p:nvGraphicFramePr>
        <p:xfrm>
          <a:off x="458788" y="692150"/>
          <a:ext cx="8229600" cy="482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Vállalat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Háztartás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Bank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2600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Wv</a:t>
                      </a:r>
                      <a:r>
                        <a:rPr lang="hu-HU" dirty="0" smtClean="0"/>
                        <a:t>=2000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Wb</a:t>
                      </a:r>
                      <a:r>
                        <a:rPr lang="hu-HU" dirty="0" smtClean="0"/>
                        <a:t>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Wv</a:t>
                      </a:r>
                      <a:r>
                        <a:rPr lang="hu-HU" dirty="0" smtClean="0"/>
                        <a:t>=2000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I=450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Wb</a:t>
                      </a:r>
                      <a:r>
                        <a:rPr lang="hu-HU" dirty="0" smtClean="0"/>
                        <a:t>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PRb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2600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Ov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Ob=</a:t>
                      </a:r>
                      <a:r>
                        <a:rPr lang="hu-HU" u="sng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hu-HU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KA=</a:t>
                      </a:r>
                      <a:r>
                        <a:rPr lang="hu-HU" u="sng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hu-H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Ob=</a:t>
                      </a:r>
                      <a:r>
                        <a:rPr lang="hu-HU" u="sng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hu-H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Sb</a:t>
                      </a:r>
                      <a:r>
                        <a:rPr lang="hu-HU" dirty="0" smtClean="0"/>
                        <a:t>=100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PRv</a:t>
                      </a:r>
                      <a:r>
                        <a:rPr lang="hu-HU" dirty="0" smtClean="0"/>
                        <a:t>=750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Sh</a:t>
                      </a:r>
                      <a:r>
                        <a:rPr lang="hu-HU" dirty="0" smtClean="0"/>
                        <a:t>=0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-Ov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=</a:t>
                      </a:r>
                      <a:r>
                        <a:rPr lang="hu-HU" dirty="0" err="1" smtClean="0"/>
                        <a:t>Sv</a:t>
                      </a:r>
                      <a:r>
                        <a:rPr lang="hu-HU" dirty="0" smtClean="0"/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350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I=450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Sv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350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Sh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Sb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=100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-A=0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FKv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=-100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FKh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7030A0"/>
                          </a:solidFill>
                        </a:rPr>
                        <a:t>FKb</a:t>
                      </a:r>
                      <a:r>
                        <a:rPr lang="hu-HU" dirty="0" smtClean="0">
                          <a:solidFill>
                            <a:srgbClr val="7030A0"/>
                          </a:solidFill>
                        </a:rPr>
                        <a:t>=100</a:t>
                      </a:r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dMv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FKv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-100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dMh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FKh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dN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=250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Fkb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=100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dNv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=250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dNh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rgbClr val="00B050"/>
                          </a:solidFill>
                        </a:rPr>
                        <a:t>dM</a:t>
                      </a:r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=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67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Tételezzük fel, hogy egy gazdaságban a háztartásoknak </a:t>
            </a:r>
            <a:r>
              <a:rPr lang="hu-HU" sz="2400" dirty="0" smtClean="0"/>
              <a:t>nincs megtakarítása. </a:t>
            </a:r>
            <a:r>
              <a:rPr lang="hu-HU" sz="2400" dirty="0"/>
              <a:t>A gazdaságról a </a:t>
            </a:r>
            <a:r>
              <a:rPr lang="hu-HU" sz="2400" dirty="0" err="1"/>
              <a:t>t-edik</a:t>
            </a:r>
            <a:r>
              <a:rPr lang="hu-HU" sz="2400" dirty="0"/>
              <a:t> időszakban az alábbi adatokat ismerjük</a:t>
            </a:r>
            <a:r>
              <a:rPr lang="hu-HU" sz="2400" dirty="0" smtClean="0"/>
              <a:t>: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 smtClean="0"/>
              <a:t>a </a:t>
            </a:r>
            <a:r>
              <a:rPr lang="hu-HU" sz="2400" dirty="0"/>
              <a:t>bankok nyeresége 100Ft, csőd nem volt, a kamat 10%, a bérektől eltekintünk. </a:t>
            </a:r>
          </a:p>
          <a:p>
            <a:pPr lvl="0"/>
            <a:r>
              <a:rPr lang="hu-HU" sz="2400" dirty="0"/>
              <a:t>a hitelek növekedési üteme is 10%..</a:t>
            </a:r>
          </a:p>
          <a:p>
            <a:pPr lvl="0"/>
            <a:r>
              <a:rPr lang="hu-HU" sz="2400" dirty="0"/>
              <a:t>a profit 80%-ának megfelelő összeget minden időszakban elkölti a bank is és a vállalatok is. </a:t>
            </a:r>
          </a:p>
          <a:p>
            <a:pPr lvl="0"/>
            <a:r>
              <a:rPr lang="hu-HU" sz="2400" dirty="0"/>
              <a:t>a vállalatok 10-szer annyi profitot realizálnak, mint a bankok. </a:t>
            </a:r>
          </a:p>
          <a:p>
            <a:pPr lvl="0"/>
            <a:r>
              <a:rPr lang="hu-HU" sz="2400" dirty="0"/>
              <a:t>a termelő felhasználás mindig a kifizetett bér fele, a beruházás pedig a negyede. Tudjuk, hogy összesen 2000 bért fizettek ki. </a:t>
            </a:r>
          </a:p>
          <a:p>
            <a:r>
              <a:rPr lang="hu-HU" sz="2400" dirty="0"/>
              <a:t>1/ Könyvelje le nemzeti számlákon folyó, tőke és pénzügyi számlákra megbontva a </a:t>
            </a:r>
            <a:r>
              <a:rPr lang="hu-HU" sz="2400" dirty="0" err="1"/>
              <a:t>t-edik</a:t>
            </a:r>
            <a:r>
              <a:rPr lang="hu-HU" sz="2400" dirty="0"/>
              <a:t> év gazdasági eseményeit. </a:t>
            </a:r>
          </a:p>
          <a:p>
            <a:r>
              <a:rPr lang="hu-HU" sz="2400" dirty="0"/>
              <a:t>2/ Írja fel a </a:t>
            </a:r>
            <a:r>
              <a:rPr lang="hu-HU" sz="2400" dirty="0" err="1"/>
              <a:t>krematisztikus</a:t>
            </a:r>
            <a:r>
              <a:rPr lang="hu-HU" sz="2400" dirty="0"/>
              <a:t> gazdaság alapegyenletét (∑S=I-A) </a:t>
            </a:r>
          </a:p>
        </p:txBody>
      </p:sp>
    </p:spTree>
    <p:extLst>
      <p:ext uri="{BB962C8B-B14F-4D97-AF65-F5344CB8AC3E}">
        <p14:creationId xmlns:p14="http://schemas.microsoft.com/office/powerpoint/2010/main" val="834842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32656"/>
            <a:ext cx="843264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4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543147"/>
              </p:ext>
            </p:extLst>
          </p:nvPr>
        </p:nvGraphicFramePr>
        <p:xfrm>
          <a:off x="465138" y="30163"/>
          <a:ext cx="7794625" cy="643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0" name="Dokumentum" r:id="rId3" imgW="5867008" imgH="4818761" progId="Word.Document.12">
                  <p:embed/>
                </p:oleObj>
              </mc:Choice>
              <mc:Fallback>
                <p:oleObj name="Dokumentum" r:id="rId3" imgW="5867008" imgH="48187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38" y="30163"/>
                        <a:ext cx="7794625" cy="6430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05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Pénzteremtő hitel</a:t>
            </a:r>
          </a:p>
        </p:txBody>
      </p:sp>
      <p:graphicFrame>
        <p:nvGraphicFramePr>
          <p:cNvPr id="40963" name="Object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195221"/>
              </p:ext>
            </p:extLst>
          </p:nvPr>
        </p:nvGraphicFramePr>
        <p:xfrm>
          <a:off x="600075" y="1341438"/>
          <a:ext cx="79248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7" name="Document" r:id="rId3" imgW="5065904" imgH="1086082" progId="Word.Document.8">
                  <p:embed/>
                </p:oleObj>
              </mc:Choice>
              <mc:Fallback>
                <p:oleObj name="Document" r:id="rId3" imgW="5065904" imgH="1086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341438"/>
                        <a:ext cx="79248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ím 1"/>
          <p:cNvSpPr>
            <a:spLocks noGrp="1"/>
          </p:cNvSpPr>
          <p:nvPr>
            <p:ph type="title"/>
          </p:nvPr>
        </p:nvSpPr>
        <p:spPr>
          <a:xfrm>
            <a:off x="491047" y="0"/>
            <a:ext cx="8229600" cy="810220"/>
          </a:xfrm>
        </p:spPr>
        <p:txBody>
          <a:bodyPr/>
          <a:lstStyle/>
          <a:p>
            <a:r>
              <a:rPr lang="hu-HU" dirty="0" smtClean="0"/>
              <a:t>Pénzteremtés</a:t>
            </a:r>
          </a:p>
        </p:txBody>
      </p:sp>
      <p:sp>
        <p:nvSpPr>
          <p:cNvPr id="53250" name="Tartalom helye 2"/>
          <p:cNvSpPr>
            <a:spLocks noGrp="1"/>
          </p:cNvSpPr>
          <p:nvPr>
            <p:ph idx="1"/>
          </p:nvPr>
        </p:nvSpPr>
        <p:spPr>
          <a:xfrm>
            <a:off x="491047" y="692696"/>
            <a:ext cx="8229600" cy="4968552"/>
          </a:xfrm>
        </p:spPr>
        <p:txBody>
          <a:bodyPr/>
          <a:lstStyle/>
          <a:p>
            <a:r>
              <a:rPr lang="hu-HU" b="1" dirty="0" smtClean="0"/>
              <a:t>1. Hitelnyújtás útján</a:t>
            </a:r>
          </a:p>
          <a:p>
            <a:r>
              <a:rPr lang="hu-HU" dirty="0" smtClean="0"/>
              <a:t>2. Eszközök vásárlásával</a:t>
            </a:r>
          </a:p>
          <a:p>
            <a:r>
              <a:rPr lang="hu-HU" dirty="0" smtClean="0"/>
              <a:t>Régen több bank is teremthetett pénzt, bankjegyet (aranyra válthatót)</a:t>
            </a:r>
          </a:p>
          <a:p>
            <a:r>
              <a:rPr lang="hu-HU" dirty="0" smtClean="0"/>
              <a:t>Ezek korlátozottan fogalomképesek voltak</a:t>
            </a:r>
          </a:p>
          <a:p>
            <a:r>
              <a:rPr lang="hu-HU" dirty="0" smtClean="0"/>
              <a:t>Aranyra kellett váltani ha: 1. ügyfélkörön kívül fizettek, 2. megrendült a bizalom</a:t>
            </a:r>
          </a:p>
          <a:p>
            <a:r>
              <a:rPr lang="hu-HU" dirty="0" smtClean="0"/>
              <a:t>→ Kétszintű bankrendszer: Jegybank, Kereskedelmi bankok</a:t>
            </a:r>
          </a:p>
        </p:txBody>
      </p:sp>
    </p:spTree>
    <p:extLst>
      <p:ext uri="{BB962C8B-B14F-4D97-AF65-F5344CB8AC3E}">
        <p14:creationId xmlns:p14="http://schemas.microsoft.com/office/powerpoint/2010/main" val="204558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Kétszintű bankrendszer</a:t>
            </a:r>
          </a:p>
        </p:txBody>
      </p:sp>
      <p:sp>
        <p:nvSpPr>
          <p:cNvPr id="54274" name="Tartalom hely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sz="2800" b="1" smtClean="0"/>
              <a:t>Jegybank: </a:t>
            </a:r>
            <a:r>
              <a:rPr lang="hu-HU" sz="2800" smtClean="0"/>
              <a:t>A készpénzkibocsátás monopóliumával rendelkezik, számlapénz teremt a kereskedelmi bankok számára</a:t>
            </a:r>
          </a:p>
          <a:p>
            <a:r>
              <a:rPr lang="hu-HU" sz="2800" smtClean="0"/>
              <a:t>Biztosítja a hitelrendszer működőképességét, és ezzel a pénzérték stabilitását.</a:t>
            </a:r>
          </a:p>
          <a:p>
            <a:r>
              <a:rPr lang="hu-HU" sz="2800" smtClean="0"/>
              <a:t>Általában a kormány bankja</a:t>
            </a:r>
          </a:p>
          <a:p>
            <a:r>
              <a:rPr lang="hu-HU" sz="2800" smtClean="0"/>
              <a:t>Birtokolja és kezeli az ország monetáris tartalékait</a:t>
            </a:r>
          </a:p>
          <a:p>
            <a:r>
              <a:rPr lang="hu-HU" sz="2800" smtClean="0"/>
              <a:t>Nem profitorientált</a:t>
            </a:r>
          </a:p>
          <a:p>
            <a:r>
              <a:rPr lang="hu-HU" sz="2800" b="1" smtClean="0"/>
              <a:t>Kereskedelmi bankok: </a:t>
            </a:r>
            <a:r>
              <a:rPr lang="hu-HU" sz="2800" smtClean="0"/>
              <a:t>Üzleti, profitorientált szervezetek, számlapénzt teremthetnek</a:t>
            </a:r>
          </a:p>
        </p:txBody>
      </p:sp>
    </p:spTree>
    <p:extLst>
      <p:ext uri="{BB962C8B-B14F-4D97-AF65-F5344CB8AC3E}">
        <p14:creationId xmlns:p14="http://schemas.microsoft.com/office/powerpoint/2010/main" val="270060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pénz megjelenési formái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b="1" dirty="0" smtClean="0"/>
              <a:t>A pénz megjelenési formája alapján (technikailag) lehet:</a:t>
            </a:r>
          </a:p>
          <a:p>
            <a:pPr eaLnBrk="1" hangingPunct="1">
              <a:buFontTx/>
              <a:buNone/>
            </a:pPr>
            <a:r>
              <a:rPr lang="hu-HU" altLang="hu-HU" dirty="0" smtClean="0"/>
              <a:t>1. </a:t>
            </a:r>
            <a:r>
              <a:rPr lang="hu-HU" altLang="hu-HU" b="1" dirty="0" smtClean="0"/>
              <a:t>Készpénz</a:t>
            </a:r>
            <a:r>
              <a:rPr lang="hu-HU" altLang="hu-HU" dirty="0" smtClean="0"/>
              <a:t>, amely bankjegy és érme formájában van jelen a gazdaságban</a:t>
            </a:r>
          </a:p>
          <a:p>
            <a:pPr eaLnBrk="1" hangingPunct="1">
              <a:buFontTx/>
              <a:buNone/>
            </a:pPr>
            <a:r>
              <a:rPr lang="hu-HU" altLang="hu-HU" dirty="0" smtClean="0"/>
              <a:t>2. </a:t>
            </a:r>
            <a:r>
              <a:rPr lang="hu-HU" altLang="hu-HU" b="1" dirty="0" smtClean="0"/>
              <a:t>Számlapénz</a:t>
            </a:r>
            <a:r>
              <a:rPr lang="hu-HU" altLang="hu-HU" dirty="0" smtClean="0"/>
              <a:t>, amelynek nincs fizikai megjelenési formája, gyakorlatilag csak számlákon nyilvántartott adat (manapság alapvetően számítógépes adat).</a:t>
            </a:r>
          </a:p>
        </p:txBody>
      </p:sp>
    </p:spTree>
    <p:extLst>
      <p:ext uri="{BB962C8B-B14F-4D97-AF65-F5344CB8AC3E}">
        <p14:creationId xmlns:p14="http://schemas.microsoft.com/office/powerpoint/2010/main" val="28904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smtClean="0"/>
              <a:t>A modern hitelpénz megjelenési formái eredet szerint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1. </a:t>
            </a:r>
            <a:r>
              <a:rPr lang="hu-HU" altLang="hu-HU" sz="2800" b="1" dirty="0" smtClean="0"/>
              <a:t>Jegybankpénz</a:t>
            </a:r>
            <a:r>
              <a:rPr lang="hu-HU" altLang="hu-HU" sz="2800" dirty="0" smtClean="0"/>
              <a:t>, mely teljes felhasználhatósági körrel bír, azaz minden fizetés lebonyolítható vele. Formáját tekintve lehet </a:t>
            </a:r>
            <a:r>
              <a:rPr lang="hu-HU" altLang="hu-HU" sz="2800" b="1" dirty="0" smtClean="0"/>
              <a:t>készpénz és számlapénz </a:t>
            </a:r>
            <a:r>
              <a:rPr lang="hu-HU" altLang="hu-HU" sz="2800" dirty="0" smtClean="0"/>
              <a:t>is.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Monetáris bázis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2. </a:t>
            </a:r>
            <a:r>
              <a:rPr lang="hu-HU" altLang="hu-HU" sz="2800" b="1" dirty="0" smtClean="0"/>
              <a:t>Kereskedelmi banki (számla)pénz</a:t>
            </a:r>
            <a:r>
              <a:rPr lang="hu-HU" altLang="hu-HU" sz="2800" dirty="0" smtClean="0"/>
              <a:t>, mely korlátozott felhasználhatósági körrel bír, vagyis fizetésre csak a „kibocsátó” kereskedelmi bank ügyfélkörén belül szolgálhat. Formáját tekintve csak számlapénz lehet.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Forgalomban lévő pénzmennyiség ez utóbbi és a készpénz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3275856" y="2780928"/>
                <a:ext cx="10345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780928"/>
                <a:ext cx="103451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4332222" y="3244334"/>
                <a:ext cx="479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222" y="3244334"/>
                <a:ext cx="47955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églalap 3"/>
              <p:cNvSpPr/>
              <p:nvPr/>
            </p:nvSpPr>
            <p:spPr>
              <a:xfrm>
                <a:off x="2339752" y="5661248"/>
                <a:ext cx="3600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hu-HU" sz="28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𝐾𝐵𝑃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𝐾𝑃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661248"/>
                <a:ext cx="36004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8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eaLnBrk="1" hangingPunct="1"/>
            <a:r>
              <a:rPr lang="hu-HU" altLang="hu-HU" sz="4000" dirty="0" smtClean="0"/>
              <a:t>Pénzforgalom a modern hitelpénz rendszerben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8908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forgalomhoz szükséges pénzt a kereskedelmi bankok teremtik meg. A pénzforgalom zöme bankszámlapénzben valósul meg.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bankszámlák közötti elszámolás előfeltétele, hogy az ügyletben szereplő felek rendelkezzenek bankszámlával. A bankszámlák közötti elszámolással a pénzforgalom lebonyolítása a bank </a:t>
            </a:r>
            <a:r>
              <a:rPr lang="hu-HU" altLang="hu-HU" sz="2400" b="1" dirty="0" smtClean="0"/>
              <a:t>ügyfélkörén belül </a:t>
            </a:r>
            <a:r>
              <a:rPr lang="hu-HU" altLang="hu-HU" sz="2400" dirty="0" smtClean="0"/>
              <a:t>úgy történik, hogy a bank a fizetésre kötelezett bankszámláját megterheli (azaz csökkenti a bankkal szembeni követelését), a jogosult számláján pedig jóváírja az összeget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(azaz növeli a bankkal szembeni követelését).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bank </a:t>
            </a:r>
            <a:r>
              <a:rPr lang="hu-HU" altLang="hu-HU" sz="2400" b="1" dirty="0" smtClean="0"/>
              <a:t>ügyfélkörén belül történő fizetésnél</a:t>
            </a:r>
            <a:r>
              <a:rPr lang="hu-HU" altLang="hu-HU" sz="2400" dirty="0" smtClean="0"/>
              <a:t>, olyan ügyfelek között valósul meg fizetési forgalom, akiknek a bankszámlája ugyanazon banknál van. </a:t>
            </a:r>
            <a:r>
              <a:rPr lang="hu-HU" altLang="hu-HU" sz="2400" b="1" dirty="0" smtClean="0"/>
              <a:t>Ebben az esetben a bank a maga által teremtett pénzzel bonyolítja le a fizetési forgalmat </a:t>
            </a:r>
            <a:r>
              <a:rPr lang="hu-HU" altLang="hu-HU" sz="2400" dirty="0" smtClean="0"/>
              <a:t>az ügyfelek között.</a:t>
            </a:r>
          </a:p>
        </p:txBody>
      </p:sp>
    </p:spTree>
    <p:extLst>
      <p:ext uri="{BB962C8B-B14F-4D97-AF65-F5344CB8AC3E}">
        <p14:creationId xmlns:p14="http://schemas.microsoft.com/office/powerpoint/2010/main" val="4768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5152</TotalTime>
  <Words>1554</Words>
  <Application>Microsoft Office PowerPoint</Application>
  <PresentationFormat>Diavetítés a képernyőre (4:3 oldalarány)</PresentationFormat>
  <Paragraphs>281</Paragraphs>
  <Slides>37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37</vt:i4>
      </vt:variant>
    </vt:vector>
  </HeadingPairs>
  <TitlesOfParts>
    <vt:vector size="46" baseType="lpstr">
      <vt:lpstr>Arial</vt:lpstr>
      <vt:lpstr>Calibri</vt:lpstr>
      <vt:lpstr>Cambria Math</vt:lpstr>
      <vt:lpstr>Times New Roman</vt:lpstr>
      <vt:lpstr>Wingdings</vt:lpstr>
      <vt:lpstr>Office-téma</vt:lpstr>
      <vt:lpstr>Document</vt:lpstr>
      <vt:lpstr>Equation</vt:lpstr>
      <vt:lpstr>Dokumentum</vt:lpstr>
      <vt:lpstr>A pénzpiac</vt:lpstr>
      <vt:lpstr>A modern pénz= hitelpénz</vt:lpstr>
      <vt:lpstr>Hitelpénz a gazdaságban</vt:lpstr>
      <vt:lpstr>Pénzteremtő hitel</vt:lpstr>
      <vt:lpstr>Pénzteremtés</vt:lpstr>
      <vt:lpstr>Kétszintű bankrendszer</vt:lpstr>
      <vt:lpstr>A pénz megjelenési formái</vt:lpstr>
      <vt:lpstr>A modern hitelpénz megjelenési formái eredet szerint</vt:lpstr>
      <vt:lpstr>Pénzforgalom a modern hitelpénz rendszerben</vt:lpstr>
      <vt:lpstr>Pénzforgalom a modern hitelpénz rendszerben</vt:lpstr>
      <vt:lpstr>PowerPoint bemutató</vt:lpstr>
      <vt:lpstr>Pénzaggregátumok (Pirossal a tankönyvi jelölés)</vt:lpstr>
      <vt:lpstr>A jegybank szabályozza a kereskedelmi bankok likviditását = jegybanki pénzben való fizetőképességét</vt:lpstr>
      <vt:lpstr>Egyszerű levezetés (Nincs szabad tartalék)</vt:lpstr>
      <vt:lpstr>PowerPoint bemutató</vt:lpstr>
      <vt:lpstr>A forgalomban lévő pénzmennyiség jegybanki szabályozásának eszközei</vt:lpstr>
      <vt:lpstr>Kötelező tartalékráta</vt:lpstr>
      <vt:lpstr>A jegybanki kamatpolitika</vt:lpstr>
      <vt:lpstr>Nyíltpiaci műveletek</vt:lpstr>
      <vt:lpstr>PowerPoint bemutató</vt:lpstr>
      <vt:lpstr>Feladat</vt:lpstr>
      <vt:lpstr>PowerPoint bemutató</vt:lpstr>
      <vt:lpstr>PowerPoint bemutató</vt:lpstr>
      <vt:lpstr>.</vt:lpstr>
      <vt:lpstr>.</vt:lpstr>
      <vt:lpstr>.</vt:lpstr>
      <vt:lpstr>Nemzeti számvitel a bankok bekapcsolásával</vt:lpstr>
      <vt:lpstr>Számlák</vt:lpstr>
      <vt:lpstr>Folyószámlák</vt:lpstr>
      <vt:lpstr>Tőkeszámlák</vt:lpstr>
      <vt:lpstr>Pénzügyi számlák</vt:lpstr>
      <vt:lpstr>Nemzeti számvitel</vt:lpstr>
      <vt:lpstr>PowerPoint bemutató</vt:lpstr>
      <vt:lpstr>Nemzeti számvitel</vt:lpstr>
      <vt:lpstr>Tételezzük fel, hogy egy gazdaságban a háztartásoknak nincs megtakarítása. A gazdaságról a t-edik időszakban az alábbi adatokat ismerjük: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Apa</cp:lastModifiedBy>
  <cp:revision>226</cp:revision>
  <dcterms:created xsi:type="dcterms:W3CDTF">2011-12-06T13:04:46Z</dcterms:created>
  <dcterms:modified xsi:type="dcterms:W3CDTF">2019-12-02T10:41:51Z</dcterms:modified>
</cp:coreProperties>
</file>